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307" r:id="rId3"/>
    <p:sldId id="322" r:id="rId4"/>
    <p:sldId id="308" r:id="rId5"/>
    <p:sldId id="323" r:id="rId6"/>
    <p:sldId id="309" r:id="rId7"/>
    <p:sldId id="311" r:id="rId8"/>
    <p:sldId id="312" r:id="rId9"/>
    <p:sldId id="313" r:id="rId10"/>
    <p:sldId id="314" r:id="rId11"/>
    <p:sldId id="320" r:id="rId12"/>
    <p:sldId id="317" r:id="rId13"/>
    <p:sldId id="324" r:id="rId14"/>
    <p:sldId id="318" r:id="rId15"/>
    <p:sldId id="319" r:id="rId16"/>
    <p:sldId id="315" r:id="rId17"/>
    <p:sldId id="316" r:id="rId18"/>
    <p:sldId id="321" r:id="rId19"/>
    <p:sldId id="31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766D"/>
    <a:srgbClr val="06BFC4"/>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703"/>
    <p:restoredTop sz="61697" autoAdjust="0"/>
  </p:normalViewPr>
  <p:slideViewPr>
    <p:cSldViewPr snapToGrid="0" showGuides="1">
      <p:cViewPr varScale="1">
        <p:scale>
          <a:sx n="100" d="100"/>
          <a:sy n="100" d="100"/>
        </p:scale>
        <p:origin x="2968"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3/31/25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endParaRPr lang="en-US" b="1" dirty="0">
              <a:solidFill>
                <a:srgbClr val="000000"/>
              </a:solidFill>
              <a:effectLst/>
              <a:latin typeface="Helvetica" pitchFamily="2" charset="0"/>
            </a:endParaRPr>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B8FD93-CE02-47B7-AB5B-3D321F8971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72EB8C-63BF-83B3-0C3D-0AE7B218E2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2D6C28-CFB3-EF4A-DA1F-2C4DE0148DC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1800"/>
              </a:spcBef>
              <a:spcAft>
                <a:spcPts val="600"/>
              </a:spcAft>
              <a:buClrTx/>
              <a:buSzTx/>
              <a:buFontTx/>
              <a:buNone/>
              <a:tabLst/>
              <a:defRPr/>
            </a:pPr>
            <a:r>
              <a:rPr lang="en-US" b="1" i="0" u="none" strike="noStrike" dirty="0">
                <a:solidFill>
                  <a:srgbClr val="222222"/>
                </a:solidFill>
                <a:effectLst/>
                <a:latin typeface="Harding"/>
              </a:rPr>
              <a:t>We focused on unsupervised methods and other supervised techniques may produce more stable results; however, supervised feature selection only applies when cell labels are available, typically not the case before integration</a:t>
            </a:r>
            <a:endParaRPr lang="en-US" b="0" i="0" u="none" strike="noStrike" dirty="0">
              <a:solidFill>
                <a:srgbClr val="222222"/>
              </a:solidFill>
              <a:effectLst/>
              <a:latin typeface="-apple-system"/>
            </a:endParaRPr>
          </a:p>
          <a:p>
            <a:pPr algn="l">
              <a:spcBef>
                <a:spcPts val="1800"/>
              </a:spcBef>
              <a:spcAft>
                <a:spcPts val="600"/>
              </a:spcAft>
              <a:buNone/>
            </a:pPr>
            <a:endParaRPr lang="en-US" b="0" i="0" u="none" strike="noStrike" dirty="0">
              <a:solidFill>
                <a:srgbClr val="222222"/>
              </a:solidFill>
              <a:effectLst/>
              <a:latin typeface="-apple-system"/>
            </a:endParaRPr>
          </a:p>
          <a:p>
            <a:pPr algn="l">
              <a:spcBef>
                <a:spcPts val="1800"/>
              </a:spcBef>
              <a:spcAft>
                <a:spcPts val="600"/>
              </a:spcAft>
              <a:buNone/>
            </a:pPr>
            <a:r>
              <a:rPr lang="en-US" b="0" i="0" u="none" strike="noStrike" dirty="0">
                <a:solidFill>
                  <a:srgbClr val="222222"/>
                </a:solidFill>
                <a:effectLst/>
                <a:latin typeface="-apple-system"/>
              </a:rPr>
              <a:t>Expect that real method-selected features will </a:t>
            </a:r>
            <a:r>
              <a:rPr lang="en-US" b="0" i="0" u="none" strike="noStrike" dirty="0">
                <a:solidFill>
                  <a:srgbClr val="222222"/>
                </a:solidFill>
                <a:effectLst/>
                <a:latin typeface="-apple-system"/>
                <a:sym typeface="Wingdings" pitchFamily="2" charset="2"/>
              </a:rPr>
              <a:t> higher performance than simple controls (all/random)</a:t>
            </a:r>
          </a:p>
          <a:p>
            <a:pPr algn="l">
              <a:spcBef>
                <a:spcPts val="1800"/>
              </a:spcBef>
              <a:spcAft>
                <a:spcPts val="600"/>
              </a:spcAft>
              <a:buNone/>
            </a:pPr>
            <a:endParaRPr lang="en-US" b="1" i="0" u="none" strike="noStrike" dirty="0">
              <a:solidFill>
                <a:srgbClr val="222222"/>
              </a:solidFill>
              <a:effectLst/>
              <a:latin typeface="-apple-system"/>
            </a:endParaRPr>
          </a:p>
          <a:p>
            <a:pPr algn="l">
              <a:spcAft>
                <a:spcPts val="1800"/>
              </a:spcAft>
              <a:buNone/>
            </a:pPr>
            <a:r>
              <a:rPr lang="en-US" sz="1200" b="0" i="0" u="none" strike="noStrike" dirty="0">
                <a:solidFill>
                  <a:srgbClr val="222222"/>
                </a:solidFill>
                <a:effectLst/>
                <a:latin typeface="Harding"/>
              </a:rPr>
              <a:t>Excess variability</a:t>
            </a:r>
          </a:p>
          <a:p>
            <a:pPr algn="l">
              <a:spcAft>
                <a:spcPts val="1800"/>
              </a:spcAft>
              <a:buNone/>
            </a:pPr>
            <a:r>
              <a:rPr lang="en-US" sz="1200" b="0" i="0" u="none" strike="noStrike" dirty="0">
                <a:solidFill>
                  <a:srgbClr val="222222"/>
                </a:solidFill>
                <a:effectLst/>
                <a:latin typeface="Harding"/>
              </a:rPr>
              <a:t> - calculating variance of each feature and selecting highest neglects mean-variance relationship (lowly-expressed features more variable generally due to greater effect of sampling noise)</a:t>
            </a:r>
          </a:p>
          <a:p>
            <a:pPr algn="l">
              <a:spcAft>
                <a:spcPts val="1800"/>
              </a:spcAft>
              <a:buNone/>
            </a:pPr>
            <a:r>
              <a:rPr lang="en-US" sz="1200" b="0" i="0" u="none" strike="noStrike" dirty="0">
                <a:solidFill>
                  <a:srgbClr val="222222"/>
                </a:solidFill>
                <a:effectLst/>
                <a:latin typeface="Harding"/>
              </a:rPr>
              <a:t> - mean-variance relationship dealt with by fitting curve between normalized mean expression of each feature and squared coefficient of variation </a:t>
            </a:r>
            <a:r>
              <a:rPr lang="en-US" sz="1200" b="0" i="0" u="none" strike="noStrike" dirty="0">
                <a:solidFill>
                  <a:srgbClr val="222222"/>
                </a:solidFill>
                <a:effectLst/>
                <a:latin typeface="Harding"/>
                <a:sym typeface="Wingdings" pitchFamily="2" charset="2"/>
              </a:rPr>
              <a:t> select features above trend</a:t>
            </a:r>
          </a:p>
          <a:p>
            <a:pPr algn="l">
              <a:spcAft>
                <a:spcPts val="1800"/>
              </a:spcAft>
              <a:buNone/>
            </a:pPr>
            <a:r>
              <a:rPr lang="en-US" sz="1200" b="0" i="0" u="none" strike="noStrike" dirty="0">
                <a:solidFill>
                  <a:srgbClr val="222222"/>
                </a:solidFill>
                <a:effectLst/>
                <a:latin typeface="Harding"/>
                <a:sym typeface="Wingdings" pitchFamily="2" charset="2"/>
              </a:rPr>
              <a:t> - Seurat excess variability feature selection methods: highest dispersion, MVP (binned version of prior), VST (current default, variance stabilizing transformation, fits LOESS line to relationship between log mean and log variance for each gene, standardize feature values with fit then select features with highest standardized variances)</a:t>
            </a:r>
          </a:p>
          <a:p>
            <a:pPr algn="l">
              <a:spcAft>
                <a:spcPts val="1800"/>
              </a:spcAft>
              <a:buNone/>
            </a:pPr>
            <a:r>
              <a:rPr lang="en-US" sz="1200" b="0" i="0" u="none" strike="noStrike" dirty="0">
                <a:solidFill>
                  <a:srgbClr val="222222"/>
                </a:solidFill>
                <a:effectLst/>
                <a:latin typeface="Harding"/>
                <a:sym typeface="Wingdings" pitchFamily="2" charset="2"/>
              </a:rPr>
              <a:t> - </a:t>
            </a:r>
            <a:r>
              <a:rPr lang="en-US" sz="1200" b="0" i="0" u="none" strike="noStrike" dirty="0" err="1">
                <a:solidFill>
                  <a:srgbClr val="222222"/>
                </a:solidFill>
                <a:effectLst/>
                <a:latin typeface="Harding"/>
                <a:sym typeface="Wingdings" pitchFamily="2" charset="2"/>
              </a:rPr>
              <a:t>scanpy</a:t>
            </a:r>
            <a:r>
              <a:rPr lang="en-US" sz="1200" b="0" i="0" u="none" strike="noStrike" dirty="0">
                <a:solidFill>
                  <a:srgbClr val="222222"/>
                </a:solidFill>
                <a:effectLst/>
                <a:latin typeface="Harding"/>
                <a:sym typeface="Wingdings" pitchFamily="2" charset="2"/>
              </a:rPr>
              <a:t>: Python implementations of 3 HVG selection methods from other tools (Seurat MVP, Seurat VST, </a:t>
            </a:r>
            <a:r>
              <a:rPr lang="en-US" sz="1200" b="0" i="0" u="none" strike="noStrike" dirty="0" err="1">
                <a:solidFill>
                  <a:srgbClr val="222222"/>
                </a:solidFill>
                <a:effectLst/>
                <a:latin typeface="Harding"/>
                <a:sym typeface="Wingdings" pitchFamily="2" charset="2"/>
              </a:rPr>
              <a:t>CellRanger</a:t>
            </a:r>
            <a:r>
              <a:rPr lang="en-US" sz="1200" b="0" i="0" u="none" strike="noStrike" dirty="0">
                <a:solidFill>
                  <a:srgbClr val="222222"/>
                </a:solidFill>
                <a:effectLst/>
                <a:latin typeface="Harding"/>
                <a:sym typeface="Wingdings" pitchFamily="2" charset="2"/>
              </a:rPr>
              <a:t> ~ Seurat MVP)</a:t>
            </a:r>
            <a:endParaRPr lang="en-US" dirty="0">
              <a:solidFill>
                <a:srgbClr val="000000"/>
              </a:solidFill>
              <a:effectLst/>
              <a:latin typeface="Helvetica" pitchFamily="2" charset="0"/>
            </a:endParaRPr>
          </a:p>
          <a:p>
            <a:pPr algn="l">
              <a:spcAft>
                <a:spcPts val="1800"/>
              </a:spcAft>
              <a:buNone/>
            </a:pPr>
            <a:endParaRPr lang="en-US" sz="1200" b="0" i="0" u="none" strike="noStrike" dirty="0">
              <a:solidFill>
                <a:srgbClr val="000000"/>
              </a:solidFill>
              <a:effectLst/>
              <a:latin typeface="Helvetica" pitchFamily="2" charset="0"/>
            </a:endParaRPr>
          </a:p>
          <a:p>
            <a:pPr algn="l">
              <a:spcAft>
                <a:spcPts val="1800"/>
              </a:spcAft>
              <a:buNone/>
            </a:pPr>
            <a:r>
              <a:rPr lang="en-US" sz="1200" b="0" i="0" u="none" strike="noStrike" dirty="0" err="1">
                <a:solidFill>
                  <a:srgbClr val="000000"/>
                </a:solidFill>
                <a:effectLst/>
                <a:latin typeface="Helvetica" pitchFamily="2" charset="0"/>
              </a:rPr>
              <a:t>Anticor</a:t>
            </a:r>
            <a:r>
              <a:rPr lang="en-US" sz="1200" b="0" i="0" u="none" strike="noStrike" dirty="0">
                <a:solidFill>
                  <a:srgbClr val="000000"/>
                </a:solidFill>
                <a:effectLst/>
                <a:latin typeface="Helvetica" pitchFamily="2" charset="0"/>
              </a:rPr>
              <a:t> rationale: </a:t>
            </a:r>
            <a:r>
              <a:rPr lang="en-US" sz="1200" dirty="0">
                <a:latin typeface="AdvOTdd63dae3"/>
              </a:rPr>
              <a:t>genes essential to a cell type’s identity will be expressed in some types and not others (negatively correlated with others’ markers)</a:t>
            </a:r>
            <a:endParaRPr lang="en-US" sz="1200" b="0" i="0" u="none" strike="noStrike" dirty="0">
              <a:solidFill>
                <a:srgbClr val="000000"/>
              </a:solidFill>
              <a:effectLst/>
              <a:latin typeface="Helvetica" pitchFamily="2" charset="0"/>
            </a:endParaRPr>
          </a:p>
          <a:p>
            <a:pPr algn="l">
              <a:spcAft>
                <a:spcPts val="1800"/>
              </a:spcAft>
              <a:buNone/>
            </a:pPr>
            <a:r>
              <a:rPr lang="en-US" sz="1200" b="0" i="0" u="none" strike="noStrike" dirty="0" err="1">
                <a:solidFill>
                  <a:srgbClr val="000000"/>
                </a:solidFill>
                <a:effectLst/>
                <a:latin typeface="Helvetica" pitchFamily="2" charset="0"/>
              </a:rPr>
              <a:t>NBumi</a:t>
            </a:r>
            <a:r>
              <a:rPr lang="en-US" sz="1200" b="0" i="0" u="none" strike="noStrike" dirty="0">
                <a:solidFill>
                  <a:srgbClr val="000000"/>
                </a:solidFill>
                <a:effectLst/>
                <a:latin typeface="Helvetica" pitchFamily="2" charset="0"/>
              </a:rPr>
              <a:t> rationale: </a:t>
            </a:r>
            <a:r>
              <a:rPr lang="en-US" sz="1200" dirty="0">
                <a:latin typeface="AdvOTdd63dae3"/>
              </a:rPr>
              <a:t>features important for a cell type should be highly expressed in some types but not others</a:t>
            </a:r>
            <a:endParaRPr lang="en-US" sz="1200" b="0" i="0" u="none" strike="noStrike" dirty="0">
              <a:solidFill>
                <a:srgbClr val="000000"/>
              </a:solidFill>
              <a:effectLst/>
              <a:latin typeface="Helvetica" pitchFamily="2" charset="0"/>
            </a:endParaRPr>
          </a:p>
          <a:p>
            <a:pPr algn="l">
              <a:spcAft>
                <a:spcPts val="1800"/>
              </a:spcAft>
              <a:buNone/>
            </a:pPr>
            <a:endParaRPr lang="en-US" sz="1200" b="0" i="0" u="none" strike="noStrike" dirty="0">
              <a:solidFill>
                <a:srgbClr val="000000"/>
              </a:solidFill>
              <a:effectLst/>
              <a:latin typeface="Helvetica" pitchFamily="2" charset="0"/>
            </a:endParaRPr>
          </a:p>
          <a:p>
            <a:pPr algn="l">
              <a:spcBef>
                <a:spcPts val="1800"/>
              </a:spcBef>
              <a:spcAft>
                <a:spcPts val="600"/>
              </a:spcAft>
              <a:buNone/>
            </a:pPr>
            <a:r>
              <a:rPr lang="en-US" b="0" i="0" u="none" strike="noStrike" dirty="0">
                <a:solidFill>
                  <a:srgbClr val="222222"/>
                </a:solidFill>
                <a:effectLst/>
                <a:latin typeface="-apple-system"/>
              </a:rPr>
              <a:t>Stable expression methods: negative control (</a:t>
            </a:r>
            <a:r>
              <a:rPr lang="en-US" sz="1200" dirty="0">
                <a:effectLst/>
                <a:latin typeface="AdvOTdd63dae3"/>
              </a:rPr>
              <a:t>should perform poorly for integrati</a:t>
            </a:r>
            <a:r>
              <a:rPr lang="en-US" sz="1200" dirty="0">
                <a:latin typeface="AdvOTdd63dae3"/>
              </a:rPr>
              <a:t>on as they shouldn’t capture technical noise or biological signal)</a:t>
            </a:r>
          </a:p>
          <a:p>
            <a:pPr algn="l">
              <a:spcBef>
                <a:spcPts val="1800"/>
              </a:spcBef>
              <a:spcAft>
                <a:spcPts val="600"/>
              </a:spcAft>
              <a:buNone/>
            </a:pPr>
            <a:r>
              <a:rPr lang="en-US" sz="1200" b="0" i="0" u="none" strike="noStrike" dirty="0">
                <a:solidFill>
                  <a:srgbClr val="222222"/>
                </a:solidFill>
                <a:effectLst/>
                <a:latin typeface="AdvOTdd63dae3"/>
              </a:rPr>
              <a:t> - </a:t>
            </a:r>
            <a:r>
              <a:rPr lang="en-US" sz="1200" b="0" i="0" u="none" strike="noStrike" dirty="0" err="1">
                <a:solidFill>
                  <a:srgbClr val="222222"/>
                </a:solidFill>
                <a:effectLst/>
                <a:latin typeface="AdvOTdd63dae3"/>
              </a:rPr>
              <a:t>scSEGIndex</a:t>
            </a:r>
            <a:r>
              <a:rPr lang="en-US" sz="1200" b="0" i="0" u="none" strike="noStrike" dirty="0">
                <a:solidFill>
                  <a:srgbClr val="222222"/>
                </a:solidFill>
                <a:effectLst/>
                <a:latin typeface="AdvOTdd63dae3"/>
              </a:rPr>
              <a:t> fits gamma-Gaussian mixture model to each feature</a:t>
            </a:r>
            <a:endParaRPr lang="en-US" b="0" i="0" u="none" strike="noStrike" dirty="0">
              <a:solidFill>
                <a:srgbClr val="222222"/>
              </a:solidFill>
              <a:effectLst/>
              <a:latin typeface="Harding"/>
            </a:endParaRPr>
          </a:p>
        </p:txBody>
      </p:sp>
      <p:sp>
        <p:nvSpPr>
          <p:cNvPr id="4" name="Slide Number Placeholder 3">
            <a:extLst>
              <a:ext uri="{FF2B5EF4-FFF2-40B4-BE49-F238E27FC236}">
                <a16:creationId xmlns:a16="http://schemas.microsoft.com/office/drawing/2014/main" id="{C78A51A9-7CAD-D74C-B3E8-315142E7D24E}"/>
              </a:ext>
            </a:extLst>
          </p:cNvPr>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14908032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AC8ABE-C89F-AF1E-C5EF-1B18C87C03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DB70C5-8435-61A7-8315-371B511F70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4AC936-6C5E-D08E-EB20-FAAAC63F0F4A}"/>
              </a:ext>
            </a:extLst>
          </p:cNvPr>
          <p:cNvSpPr>
            <a:spLocks noGrp="1"/>
          </p:cNvSpPr>
          <p:nvPr>
            <p:ph type="body" idx="1"/>
          </p:nvPr>
        </p:nvSpPr>
        <p:spPr/>
        <p:txBody>
          <a:bodyPr/>
          <a:lstStyle/>
          <a:p>
            <a:pPr algn="l">
              <a:spcAft>
                <a:spcPts val="1800"/>
              </a:spcAft>
              <a:buNone/>
            </a:pPr>
            <a:r>
              <a:rPr lang="en-US" b="0" i="0" u="none" strike="noStrike" dirty="0">
                <a:solidFill>
                  <a:srgbClr val="222222"/>
                </a:solidFill>
                <a:effectLst/>
                <a:latin typeface="Harding"/>
              </a:rPr>
              <a:t>Points show score for individual datasets, diamonds show means</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Methods sorted by overall score</a:t>
            </a:r>
          </a:p>
          <a:p>
            <a:pPr algn="l">
              <a:spcAft>
                <a:spcPts val="1800"/>
              </a:spcAft>
              <a:buNone/>
            </a:pPr>
            <a:r>
              <a:rPr lang="en-US" b="0" i="0" u="none" strike="noStrike" dirty="0">
                <a:solidFill>
                  <a:srgbClr val="222222"/>
                </a:solidFill>
                <a:effectLst/>
                <a:latin typeface="Harding"/>
              </a:rPr>
              <a:t>Baseline reference methods shown in gray shading</a:t>
            </a:r>
          </a:p>
          <a:p>
            <a:pPr algn="l">
              <a:spcAft>
                <a:spcPts val="1800"/>
              </a:spcAft>
              <a:buNone/>
            </a:pPr>
            <a:r>
              <a:rPr lang="en-US" b="0" i="0" u="none" strike="noStrike" dirty="0">
                <a:solidFill>
                  <a:srgbClr val="222222"/>
                </a:solidFill>
                <a:effectLst/>
                <a:latin typeface="Harding"/>
              </a:rPr>
              <a:t>Red/blue shades show scores &lt; or &gt; baseline 0-1 range (respectively)</a:t>
            </a:r>
          </a:p>
          <a:p>
            <a:pPr algn="l">
              <a:spcAft>
                <a:spcPts val="1800"/>
              </a:spcAft>
              <a:buNone/>
            </a:pPr>
            <a:r>
              <a:rPr lang="en-US" b="0" i="0" u="none" strike="noStrike" dirty="0">
                <a:solidFill>
                  <a:srgbClr val="222222"/>
                </a:solidFill>
                <a:effectLst/>
                <a:latin typeface="Harding"/>
              </a:rPr>
              <a:t>Average rankings for each metric type shown on right</a:t>
            </a:r>
          </a:p>
          <a:p>
            <a:pPr algn="l">
              <a:spcAft>
                <a:spcPts val="1800"/>
              </a:spcAft>
              <a:buNone/>
            </a:pPr>
            <a:endParaRPr lang="en-US" sz="1200" b="0" i="0" u="none" strike="noStrike" dirty="0">
              <a:solidFill>
                <a:srgbClr val="222222"/>
              </a:solidFill>
              <a:effectLst/>
              <a:latin typeface="Harding"/>
            </a:endParaRPr>
          </a:p>
          <a:p>
            <a:pPr algn="l">
              <a:spcAft>
                <a:spcPts val="1800"/>
              </a:spcAft>
              <a:buNone/>
            </a:pPr>
            <a:r>
              <a:rPr lang="en-US" sz="1200" b="1" i="0" u="none" strike="noStrike" dirty="0">
                <a:solidFill>
                  <a:srgbClr val="222222"/>
                </a:solidFill>
                <a:effectLst/>
                <a:latin typeface="Harding"/>
              </a:rPr>
              <a:t>Wilcoxon method (only method to select features using cell labels) has highest overall score but is more variable across datasets than other top-performing methods</a:t>
            </a:r>
          </a:p>
          <a:p>
            <a:pPr algn="l">
              <a:spcAft>
                <a:spcPts val="1800"/>
              </a:spcAft>
              <a:buNone/>
            </a:pPr>
            <a:endParaRPr lang="en-US" sz="1200" b="1" i="0" u="none" strike="noStrike" dirty="0">
              <a:solidFill>
                <a:srgbClr val="222222"/>
              </a:solidFill>
              <a:effectLst/>
              <a:latin typeface="Harding"/>
            </a:endParaRPr>
          </a:p>
          <a:p>
            <a:pPr algn="l">
              <a:spcAft>
                <a:spcPts val="1800"/>
              </a:spcAft>
              <a:buNone/>
            </a:pPr>
            <a:r>
              <a:rPr lang="en-US" sz="1200" b="1" i="0" u="none" strike="noStrike" dirty="0">
                <a:solidFill>
                  <a:srgbClr val="222222"/>
                </a:solidFill>
                <a:effectLst/>
                <a:latin typeface="Harding"/>
              </a:rPr>
              <a:t>Seurat-VST and other HVG methods perform best and are less variable across datasets</a:t>
            </a:r>
          </a:p>
          <a:p>
            <a:pPr algn="l">
              <a:spcAft>
                <a:spcPts val="1800"/>
              </a:spcAft>
              <a:buNone/>
            </a:pPr>
            <a:endParaRPr lang="en-US" sz="1200" b="0" i="0" u="none" strike="noStrike" dirty="0">
              <a:solidFill>
                <a:srgbClr val="222222"/>
              </a:solidFill>
              <a:effectLst/>
              <a:latin typeface="Harding"/>
            </a:endParaRPr>
          </a:p>
          <a:p>
            <a:pPr algn="l">
              <a:spcAft>
                <a:spcPts val="1800"/>
              </a:spcAft>
              <a:buNone/>
            </a:pPr>
            <a:r>
              <a:rPr lang="en-US" sz="1200" b="0" i="0" u="none" strike="noStrike" dirty="0" err="1">
                <a:solidFill>
                  <a:srgbClr val="222222"/>
                </a:solidFill>
                <a:effectLst/>
                <a:latin typeface="Harding"/>
              </a:rPr>
              <a:t>Triku</a:t>
            </a:r>
            <a:r>
              <a:rPr lang="en-US" sz="1200" b="0" i="0" u="none" strike="noStrike" dirty="0">
                <a:solidFill>
                  <a:srgbClr val="222222"/>
                </a:solidFill>
                <a:effectLst/>
                <a:latin typeface="Harding"/>
              </a:rPr>
              <a:t> also performs well but has some bias towards batch correction over conserving biological variation</a:t>
            </a:r>
            <a:endParaRPr lang="en-US" b="0" i="0" u="none" strike="noStrike" dirty="0">
              <a:solidFill>
                <a:srgbClr val="222222"/>
              </a:solidFill>
              <a:effectLst/>
              <a:latin typeface="Harding"/>
            </a:endParaRPr>
          </a:p>
        </p:txBody>
      </p:sp>
      <p:sp>
        <p:nvSpPr>
          <p:cNvPr id="4" name="Slide Number Placeholder 3">
            <a:extLst>
              <a:ext uri="{FF2B5EF4-FFF2-40B4-BE49-F238E27FC236}">
                <a16:creationId xmlns:a16="http://schemas.microsoft.com/office/drawing/2014/main" id="{C91467A9-C2D2-C232-F445-ACD497293360}"/>
              </a:ext>
            </a:extLst>
          </p:cNvPr>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2624291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17F04-B3AB-AB70-90A7-EFC76B3A74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0765A4-ED10-BACE-F013-1812AEDD85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B7BEDD-BA55-4B22-CD50-58D89E855A36}"/>
              </a:ext>
            </a:extLst>
          </p:cNvPr>
          <p:cNvSpPr>
            <a:spLocks noGrp="1"/>
          </p:cNvSpPr>
          <p:nvPr>
            <p:ph type="body" idx="1"/>
          </p:nvPr>
        </p:nvSpPr>
        <p:spPr/>
        <p:txBody>
          <a:bodyPr/>
          <a:lstStyle/>
          <a:p>
            <a:pPr algn="l">
              <a:spcAft>
                <a:spcPts val="1800"/>
              </a:spcAft>
              <a:buNone/>
            </a:pPr>
            <a:r>
              <a:rPr lang="en-US" b="1" i="0" u="none" strike="noStrike" dirty="0">
                <a:solidFill>
                  <a:srgbClr val="222222"/>
                </a:solidFill>
                <a:effectLst/>
                <a:latin typeface="Harding"/>
              </a:rPr>
              <a:t>Some overlap in selected features for most methods, but Jaccard index rarely &gt; 0.5 unless they are different implementations of same method (like Seurat-VST and scanpy-SeuratV3)</a:t>
            </a:r>
          </a:p>
          <a:p>
            <a:pPr algn="l">
              <a:spcAft>
                <a:spcPts val="1800"/>
              </a:spcAft>
              <a:buNone/>
            </a:pPr>
            <a:r>
              <a:rPr lang="en-US" b="0" i="0" u="none" strike="noStrike" dirty="0">
                <a:solidFill>
                  <a:srgbClr val="222222"/>
                </a:solidFill>
                <a:effectLst/>
                <a:latin typeface="Harding"/>
              </a:rPr>
              <a:t>B) Heatmap showing mean Jaccard index between feature sets selected by different methods (excluding random sets)</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1" i="0" u="none" strike="noStrike" dirty="0">
                <a:solidFill>
                  <a:srgbClr val="222222"/>
                </a:solidFill>
                <a:effectLst/>
                <a:latin typeface="Harding"/>
              </a:rPr>
              <a:t>Despite lack of high overlap between feature sets, there is a core set of features selected by most methods, between 500-1000 features selected by &gt; 20 methods for most datasets, so a subset of features clearly contains information for a dataset that should be crucial for effective integration and query mapping. Remaining features less likely to be shared between methods may result from redundancy in gene expression (several genes providing info about same process)</a:t>
            </a:r>
          </a:p>
          <a:p>
            <a:pPr algn="l">
              <a:spcAft>
                <a:spcPts val="1800"/>
              </a:spcAft>
              <a:buNone/>
            </a:pPr>
            <a:r>
              <a:rPr lang="en-US" b="0" i="0" u="none" strike="noStrike" dirty="0">
                <a:solidFill>
                  <a:srgbClr val="222222"/>
                </a:solidFill>
                <a:effectLst/>
                <a:latin typeface="Harding"/>
              </a:rPr>
              <a:t>C) Number of features (log scale) selected by at least n methods for each dataset</a:t>
            </a:r>
          </a:p>
          <a:p>
            <a:pPr algn="l">
              <a:spcAft>
                <a:spcPts val="1800"/>
              </a:spcAft>
              <a:buNone/>
            </a:pPr>
            <a:endParaRPr lang="en-US"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1800"/>
              </a:spcAft>
              <a:buClrTx/>
              <a:buSzTx/>
              <a:buFontTx/>
              <a:buNone/>
              <a:tabLst/>
              <a:defRPr/>
            </a:pPr>
            <a:r>
              <a:rPr lang="en-US" sz="1200" b="1" dirty="0">
                <a:latin typeface="AdvOTdd63dae3"/>
              </a:rPr>
              <a:t>Multiple “good” feature sets exist for a dataset, low overlap b/w feature sets b/w similarly performing methods</a:t>
            </a:r>
            <a:endParaRPr lang="en-US" sz="1200" b="1" dirty="0">
              <a:effectLst/>
              <a:latin typeface="AdvOTdd63dae3"/>
            </a:endParaRPr>
          </a:p>
        </p:txBody>
      </p:sp>
      <p:sp>
        <p:nvSpPr>
          <p:cNvPr id="4" name="Slide Number Placeholder 3">
            <a:extLst>
              <a:ext uri="{FF2B5EF4-FFF2-40B4-BE49-F238E27FC236}">
                <a16:creationId xmlns:a16="http://schemas.microsoft.com/office/drawing/2014/main" id="{7E1848B4-E49A-2FB6-B55E-74DE81579555}"/>
              </a:ext>
            </a:extLst>
          </p:cNvPr>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9404838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4A7615-3337-9473-DD94-18F27812CB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6C576F-BDAE-A307-C63C-86E928E178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78082E-4B1C-9542-D53A-FA810239AC8B}"/>
              </a:ext>
            </a:extLst>
          </p:cNvPr>
          <p:cNvSpPr>
            <a:spLocks noGrp="1"/>
          </p:cNvSpPr>
          <p:nvPr>
            <p:ph type="body" idx="1"/>
          </p:nvPr>
        </p:nvSpPr>
        <p:spPr/>
        <p:txBody>
          <a:bodyPr/>
          <a:lstStyle/>
          <a:p>
            <a:pPr algn="l">
              <a:spcAft>
                <a:spcPts val="1800"/>
              </a:spcAft>
              <a:buNone/>
            </a:pPr>
            <a:r>
              <a:rPr lang="en-US" b="0" i="0" u="none" strike="noStrike" dirty="0" err="1">
                <a:solidFill>
                  <a:srgbClr val="222222"/>
                </a:solidFill>
                <a:effectLst/>
                <a:latin typeface="Harding"/>
              </a:rPr>
              <a:t>Anticor</a:t>
            </a:r>
            <a:r>
              <a:rPr lang="en-US" b="0" i="0" u="none" strike="noStrike" dirty="0">
                <a:solidFill>
                  <a:srgbClr val="222222"/>
                </a:solidFill>
                <a:effectLst/>
                <a:latin typeface="Harding"/>
              </a:rPr>
              <a:t> selects majority of features and unexpectedly performs similar to using all features</a:t>
            </a:r>
          </a:p>
          <a:p>
            <a:pPr algn="l">
              <a:spcAft>
                <a:spcPts val="1800"/>
              </a:spcAft>
              <a:buNone/>
            </a:pPr>
            <a:r>
              <a:rPr lang="en-US" b="0" i="0" u="none" strike="noStrike" dirty="0" err="1">
                <a:solidFill>
                  <a:srgbClr val="222222"/>
                </a:solidFill>
                <a:effectLst/>
                <a:latin typeface="Harding"/>
              </a:rPr>
              <a:t>DUBStepR</a:t>
            </a:r>
            <a:r>
              <a:rPr lang="en-US" b="0" i="0" u="none" strike="noStrike" dirty="0">
                <a:solidFill>
                  <a:srgbClr val="222222"/>
                </a:solidFill>
                <a:effectLst/>
                <a:latin typeface="Harding"/>
              </a:rPr>
              <a:t> selects very few features and has low overall performance, but it does well on biological integration (so it selects informative features but not enough to correct batch effects)</a:t>
            </a:r>
          </a:p>
          <a:p>
            <a:pPr algn="l">
              <a:spcAft>
                <a:spcPts val="1800"/>
              </a:spcAft>
              <a:buNone/>
            </a:pPr>
            <a:r>
              <a:rPr lang="en-US" b="0" i="0" u="none" strike="noStrike" dirty="0">
                <a:solidFill>
                  <a:srgbClr val="222222"/>
                </a:solidFill>
                <a:effectLst/>
                <a:latin typeface="Harding"/>
              </a:rPr>
              <a:t>Some dynamic methods work well (Wilcoxon, </a:t>
            </a:r>
            <a:r>
              <a:rPr lang="en-US" b="0" i="0" u="none" strike="noStrike" dirty="0" err="1">
                <a:solidFill>
                  <a:srgbClr val="222222"/>
                </a:solidFill>
                <a:effectLst/>
                <a:latin typeface="Harding"/>
              </a:rPr>
              <a:t>triku</a:t>
            </a:r>
            <a:r>
              <a:rPr lang="en-US" b="0" i="0" u="none" strike="noStrike" dirty="0">
                <a:solidFill>
                  <a:srgbClr val="222222"/>
                </a:solidFill>
                <a:effectLst/>
                <a:latin typeface="Harding"/>
              </a:rPr>
              <a:t>, Seurat-MVP) and they tend to select ~2000</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D) Number of features selected by different methods. Blue bars are means. Only methods that automatically determine the number of features are shown. Red line shows 2000 (what most other methods were set to)</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Can also select features for each batch and then choose features selected for most batches (rationale being to avoid features that vary by batch but not biological states within a batch), so they tried batch-aware variants of the </a:t>
            </a:r>
            <a:r>
              <a:rPr lang="en-US" b="0" i="0" u="none" strike="noStrike" dirty="0" err="1">
                <a:solidFill>
                  <a:srgbClr val="222222"/>
                </a:solidFill>
                <a:effectLst/>
                <a:latin typeface="Harding"/>
              </a:rPr>
              <a:t>scanpy</a:t>
            </a:r>
            <a:r>
              <a:rPr lang="en-US" b="0" i="0" u="none" strike="noStrike" dirty="0">
                <a:solidFill>
                  <a:srgbClr val="222222"/>
                </a:solidFill>
                <a:effectLst/>
                <a:latin typeface="Harding"/>
              </a:rPr>
              <a:t> methods. No consistent improvement across datasets/method type</a:t>
            </a:r>
          </a:p>
          <a:p>
            <a:pPr algn="l">
              <a:spcAft>
                <a:spcPts val="1800"/>
              </a:spcAft>
              <a:buNone/>
            </a:pPr>
            <a:endParaRPr lang="en-US" b="0" i="0" u="none" strike="noStrike" dirty="0">
              <a:solidFill>
                <a:srgbClr val="222222"/>
              </a:solidFill>
              <a:effectLst/>
              <a:latin typeface="Harding"/>
            </a:endParaRPr>
          </a:p>
          <a:p>
            <a:pPr algn="l">
              <a:spcAft>
                <a:spcPts val="1800"/>
              </a:spcAft>
            </a:pPr>
            <a:r>
              <a:rPr lang="en-US" b="1" i="0" u="none" strike="noStrike" dirty="0">
                <a:solidFill>
                  <a:srgbClr val="222222"/>
                </a:solidFill>
                <a:effectLst/>
                <a:latin typeface="Harding"/>
              </a:rPr>
              <a:t>While we do not rule out batch-aware feature selection as a useful approach, we cannot identify a scenario where it is consistently more effective than selecting features across batches</a:t>
            </a:r>
          </a:p>
        </p:txBody>
      </p:sp>
      <p:sp>
        <p:nvSpPr>
          <p:cNvPr id="4" name="Slide Number Placeholder 3">
            <a:extLst>
              <a:ext uri="{FF2B5EF4-FFF2-40B4-BE49-F238E27FC236}">
                <a16:creationId xmlns:a16="http://schemas.microsoft.com/office/drawing/2014/main" id="{D7017653-0DA0-1B03-FC8E-45A99B6F634B}"/>
              </a:ext>
            </a:extLst>
          </p:cNvPr>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2730434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74EE90-20F0-7F83-16F8-9F99E54F67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E19E33-F2C1-4DE3-A301-4B802B7536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F8AB64-87B4-53FC-3704-C9E0753DA42F}"/>
              </a:ext>
            </a:extLst>
          </p:cNvPr>
          <p:cNvSpPr>
            <a:spLocks noGrp="1"/>
          </p:cNvSpPr>
          <p:nvPr>
            <p:ph type="body" idx="1"/>
          </p:nvPr>
        </p:nvSpPr>
        <p:spPr/>
        <p:txBody>
          <a:bodyPr/>
          <a:lstStyle/>
          <a:p>
            <a:pPr algn="l">
              <a:spcAft>
                <a:spcPts val="1800"/>
              </a:spcAft>
              <a:buNone/>
            </a:pPr>
            <a:r>
              <a:rPr lang="en-US" b="0" i="0" u="none" strike="noStrike" dirty="0">
                <a:solidFill>
                  <a:srgbClr val="222222"/>
                </a:solidFill>
                <a:effectLst/>
                <a:latin typeface="Harding"/>
              </a:rPr>
              <a:t>Question: in large-scale integrations, is it better to integrate across full diversity of cell states or to limit the complexity by </a:t>
            </a:r>
            <a:r>
              <a:rPr lang="en-US" b="0" i="0" u="none" strike="noStrike" dirty="0" err="1">
                <a:solidFill>
                  <a:srgbClr val="222222"/>
                </a:solidFill>
                <a:effectLst/>
                <a:latin typeface="Harding"/>
              </a:rPr>
              <a:t>subsetting</a:t>
            </a:r>
            <a:r>
              <a:rPr lang="en-US" b="0" i="0" u="none" strike="noStrike" dirty="0">
                <a:solidFill>
                  <a:srgbClr val="222222"/>
                </a:solidFill>
                <a:effectLst/>
                <a:latin typeface="Harding"/>
              </a:rPr>
              <a:t> to specific lineages/conditions (</a:t>
            </a:r>
            <a:r>
              <a:rPr lang="en-US" b="1" i="0" u="none" strike="noStrike" dirty="0">
                <a:solidFill>
                  <a:srgbClr val="222222"/>
                </a:solidFill>
                <a:effectLst/>
                <a:latin typeface="Harding"/>
              </a:rPr>
              <a:t>motivation being to select more features specific for cell types in that subset</a:t>
            </a:r>
            <a:r>
              <a:rPr lang="en-US" b="0" i="0" u="none" strike="noStrike" dirty="0">
                <a:solidFill>
                  <a:srgbClr val="222222"/>
                </a:solidFill>
                <a:effectLst/>
                <a:latin typeface="Harding"/>
              </a:rPr>
              <a:t>)? They investigate this Q by looking at subsets of the HLCA dataset</a:t>
            </a:r>
          </a:p>
          <a:p>
            <a:pPr algn="l">
              <a:spcAft>
                <a:spcPts val="1800"/>
              </a:spcAft>
              <a:buNone/>
            </a:pPr>
            <a:endParaRPr lang="en-US" sz="1200" b="0" i="0" u="none" strike="noStrike" dirty="0">
              <a:solidFill>
                <a:srgbClr val="222222"/>
              </a:solidFill>
              <a:effectLst/>
              <a:latin typeface="Harding"/>
            </a:endParaRPr>
          </a:p>
          <a:p>
            <a:pPr marL="228600" indent="-228600" algn="l">
              <a:spcAft>
                <a:spcPts val="1800"/>
              </a:spcAft>
              <a:buAutoNum type="alphaUcParenR"/>
            </a:pPr>
            <a:r>
              <a:rPr lang="en-US" sz="1200" b="0" i="0" u="none" strike="noStrike" dirty="0">
                <a:solidFill>
                  <a:srgbClr val="222222"/>
                </a:solidFill>
                <a:effectLst/>
                <a:latin typeface="Harding"/>
              </a:rPr>
              <a:t>Rankings for all methods for each HLCA subset, </a:t>
            </a:r>
            <a:r>
              <a:rPr lang="en-US" sz="1200" b="1" i="0" u="none" strike="noStrike" dirty="0">
                <a:solidFill>
                  <a:srgbClr val="222222"/>
                </a:solidFill>
                <a:effectLst/>
                <a:latin typeface="Harding"/>
              </a:rPr>
              <a:t>in general they follow trends observed when considering all datasets (don’t see any methods that consistently rank higher on lineage subset vs. full dataset)</a:t>
            </a:r>
          </a:p>
          <a:p>
            <a:pPr marL="228600" indent="-228600" algn="l">
              <a:spcAft>
                <a:spcPts val="1800"/>
              </a:spcAft>
              <a:buAutoNum type="alphaUcParenR"/>
            </a:pPr>
            <a:endParaRPr lang="en-US" sz="1200" b="1" i="0" u="none" strike="noStrike" dirty="0">
              <a:solidFill>
                <a:srgbClr val="222222"/>
              </a:solidFill>
              <a:effectLst/>
              <a:latin typeface="Harding"/>
            </a:endParaRPr>
          </a:p>
          <a:p>
            <a:pPr marL="228600" indent="-228600" algn="l">
              <a:spcAft>
                <a:spcPts val="1800"/>
              </a:spcAft>
              <a:buAutoNum type="alphaUcParenR"/>
            </a:pPr>
            <a:r>
              <a:rPr lang="en-US" sz="1200" b="0" i="0" u="none" strike="noStrike" dirty="0">
                <a:solidFill>
                  <a:srgbClr val="222222"/>
                </a:solidFill>
                <a:effectLst/>
                <a:latin typeface="Harding"/>
              </a:rPr>
              <a:t>Jaccard index between selected features (to see if similar rankings result from selecting similar feature sets), overlap not higher than seen between all datasets</a:t>
            </a:r>
          </a:p>
          <a:p>
            <a:pPr marL="228600" indent="-228600" algn="l">
              <a:spcAft>
                <a:spcPts val="1800"/>
              </a:spcAft>
              <a:buAutoNum type="alphaUcParenR"/>
            </a:pPr>
            <a:endParaRPr lang="en-US" sz="1200" b="0" i="0" u="none" strike="noStrike" dirty="0">
              <a:solidFill>
                <a:srgbClr val="222222"/>
              </a:solidFill>
              <a:effectLst/>
              <a:latin typeface="Harding"/>
            </a:endParaRPr>
          </a:p>
          <a:p>
            <a:pPr marL="228600" indent="-228600" algn="l">
              <a:spcAft>
                <a:spcPts val="1800"/>
              </a:spcAft>
              <a:buAutoNum type="alphaUcParenR"/>
            </a:pPr>
            <a:r>
              <a:rPr lang="en-US" sz="1200" b="1" i="0" u="none" strike="noStrike" dirty="0">
                <a:solidFill>
                  <a:srgbClr val="222222"/>
                </a:solidFill>
                <a:effectLst/>
                <a:latin typeface="Harding"/>
              </a:rPr>
              <a:t>Consider published marker gene sets for the HLCA and calculate proportion of these markers selected by each method on each dataset subset. In most cases, relatively few calculated markers are selected</a:t>
            </a:r>
            <a:r>
              <a:rPr lang="en-US" sz="1200" b="0" i="0" u="none" strike="noStrike" dirty="0">
                <a:solidFill>
                  <a:srgbClr val="222222"/>
                </a:solidFill>
                <a:effectLst/>
                <a:latin typeface="Harding"/>
              </a:rPr>
              <a:t> (maybe due to redundancy of information contained by related genes and differences in which features are prioritized for selection vs. marker detection)</a:t>
            </a:r>
            <a:endParaRPr lang="en-US" sz="1200" dirty="0">
              <a:effectLst/>
              <a:latin typeface="AdvOTdd63dae3"/>
            </a:endParaRPr>
          </a:p>
        </p:txBody>
      </p:sp>
      <p:sp>
        <p:nvSpPr>
          <p:cNvPr id="4" name="Slide Number Placeholder 3">
            <a:extLst>
              <a:ext uri="{FF2B5EF4-FFF2-40B4-BE49-F238E27FC236}">
                <a16:creationId xmlns:a16="http://schemas.microsoft.com/office/drawing/2014/main" id="{9C7AE097-CB47-00CA-37A8-AE063044FF13}"/>
              </a:ext>
            </a:extLst>
          </p:cNvPr>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23654971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713410-F497-2877-2131-AC5DBB63A5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9FDEF4-F95E-26A3-3A2F-05A82030B4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82EA32-500A-7725-8CFB-E562945A5E56}"/>
              </a:ext>
            </a:extLst>
          </p:cNvPr>
          <p:cNvSpPr>
            <a:spLocks noGrp="1"/>
          </p:cNvSpPr>
          <p:nvPr>
            <p:ph type="body" idx="1"/>
          </p:nvPr>
        </p:nvSpPr>
        <p:spPr/>
        <p:txBody>
          <a:bodyPr/>
          <a:lstStyle/>
          <a:p>
            <a:pPr algn="l">
              <a:spcAft>
                <a:spcPts val="1800"/>
              </a:spcAft>
              <a:buNone/>
            </a:pPr>
            <a:r>
              <a:rPr lang="en-US" b="0" i="0" u="none" strike="noStrike" dirty="0">
                <a:solidFill>
                  <a:srgbClr val="222222"/>
                </a:solidFill>
                <a:effectLst/>
                <a:latin typeface="Harding"/>
              </a:rPr>
              <a:t>To consider one area in more detail, we calculated Milo scores for individual unseen labels, </a:t>
            </a:r>
            <a:r>
              <a:rPr lang="en-US" b="1" i="0" u="none" strike="noStrike" dirty="0">
                <a:solidFill>
                  <a:srgbClr val="222222"/>
                </a:solidFill>
                <a:effectLst/>
                <a:latin typeface="Harding"/>
              </a:rPr>
              <a:t>allowing us to see if an unseen cell type is easier to distinguish in a whole-tissue or lineage-specific atlas</a:t>
            </a:r>
            <a:endParaRPr lang="en-US" b="0" i="0" u="none" strike="noStrike" dirty="0">
              <a:solidFill>
                <a:srgbClr val="222222"/>
              </a:solidFill>
              <a:effectLst/>
              <a:latin typeface="Harding"/>
            </a:endParaRP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Clear trend of lower scores on the lineage subsets, </a:t>
            </a:r>
            <a:r>
              <a:rPr lang="en-US" b="1" i="0" u="none" strike="noStrike" dirty="0">
                <a:solidFill>
                  <a:srgbClr val="222222"/>
                </a:solidFill>
                <a:effectLst/>
                <a:latin typeface="Harding"/>
              </a:rPr>
              <a:t>by providing more diverse input data to the integration model it learns more of the possible cell space and can, therefore, better distinguish new cell populations</a:t>
            </a:r>
          </a:p>
        </p:txBody>
      </p:sp>
      <p:sp>
        <p:nvSpPr>
          <p:cNvPr id="4" name="Slide Number Placeholder 3">
            <a:extLst>
              <a:ext uri="{FF2B5EF4-FFF2-40B4-BE49-F238E27FC236}">
                <a16:creationId xmlns:a16="http://schemas.microsoft.com/office/drawing/2014/main" id="{9FB43CB2-EDD3-9285-E06A-F36A1105533B}"/>
              </a:ext>
            </a:extLst>
          </p:cNvPr>
          <p:cNvSpPr>
            <a:spLocks noGrp="1"/>
          </p:cNvSpPr>
          <p:nvPr>
            <p:ph type="sldNum" sz="quarter" idx="5"/>
          </p:nvPr>
        </p:nvSpPr>
        <p:spPr/>
        <p:txBody>
          <a:bodyPr/>
          <a:lstStyle/>
          <a:p>
            <a:fld id="{061BAA8C-FDC6-D345-B4E0-3B02449209FB}" type="slidenum">
              <a:rPr lang="en-US" smtClean="0"/>
              <a:t>15</a:t>
            </a:fld>
            <a:endParaRPr lang="en-US"/>
          </a:p>
        </p:txBody>
      </p:sp>
    </p:spTree>
    <p:extLst>
      <p:ext uri="{BB962C8B-B14F-4D97-AF65-F5344CB8AC3E}">
        <p14:creationId xmlns:p14="http://schemas.microsoft.com/office/powerpoint/2010/main" val="20472052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7FE1B1-61D3-50AD-AFAA-AF7B305C40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C102EA-F559-A061-CD15-6C0EE7556A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7A9482-7F1C-1A61-A6A9-019526976D8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u="none" strike="noStrike" dirty="0">
                <a:solidFill>
                  <a:srgbClr val="222222"/>
                </a:solidFill>
                <a:effectLst/>
                <a:latin typeface="Harding"/>
              </a:rPr>
              <a:t>reinforces common practice and recommendations from previous benchmarks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0" u="none" strike="noStrike" dirty="0">
                <a:solidFill>
                  <a:srgbClr val="222222"/>
                </a:solidFill>
                <a:effectLst/>
                <a:latin typeface="Harding"/>
              </a:rPr>
              <a:t>Label-guided marker genes (Wilcoxon) also performed well but were more variable across datasets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0" u="none" strike="noStrike" dirty="0">
                <a:solidFill>
                  <a:srgbClr val="222222"/>
                </a:solidFill>
                <a:effectLst/>
                <a:latin typeface="Harding"/>
              </a:rPr>
              <a:t>We focused on unsupervised methods and other supervised techniques may produce more stable results; however, supervised feature selection only applies when cell labels are available, typically not the case before integration</a:t>
            </a:r>
          </a:p>
        </p:txBody>
      </p:sp>
      <p:sp>
        <p:nvSpPr>
          <p:cNvPr id="4" name="Slide Number Placeholder 3">
            <a:extLst>
              <a:ext uri="{FF2B5EF4-FFF2-40B4-BE49-F238E27FC236}">
                <a16:creationId xmlns:a16="http://schemas.microsoft.com/office/drawing/2014/main" id="{C4AB2A0A-1B98-C585-F179-12945A5547F9}"/>
              </a:ext>
            </a:extLst>
          </p:cNvPr>
          <p:cNvSpPr>
            <a:spLocks noGrp="1"/>
          </p:cNvSpPr>
          <p:nvPr>
            <p:ph type="sldNum" sz="quarter" idx="5"/>
          </p:nvPr>
        </p:nvSpPr>
        <p:spPr/>
        <p:txBody>
          <a:bodyPr/>
          <a:lstStyle/>
          <a:p>
            <a:fld id="{061BAA8C-FDC6-D345-B4E0-3B02449209FB}" type="slidenum">
              <a:rPr lang="en-US" smtClean="0"/>
              <a:t>16</a:t>
            </a:fld>
            <a:endParaRPr lang="en-US"/>
          </a:p>
        </p:txBody>
      </p:sp>
    </p:spTree>
    <p:extLst>
      <p:ext uri="{BB962C8B-B14F-4D97-AF65-F5344CB8AC3E}">
        <p14:creationId xmlns:p14="http://schemas.microsoft.com/office/powerpoint/2010/main" val="23500648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3BBC08-121C-5FD4-B51A-3DE169BED4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23B883-D230-0094-A9E6-D2EFCE0836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ECB0F4-6E8A-0A16-B73C-B72726CB85D1}"/>
              </a:ext>
            </a:extLst>
          </p:cNvPr>
          <p:cNvSpPr>
            <a:spLocks noGrp="1"/>
          </p:cNvSpPr>
          <p:nvPr>
            <p:ph type="body" idx="1"/>
          </p:nvPr>
        </p:nvSpPr>
        <p:spPr/>
        <p:txBody>
          <a:bodyPr/>
          <a:lstStyle/>
          <a:p>
            <a:pPr algn="l">
              <a:spcBef>
                <a:spcPts val="1800"/>
              </a:spcBef>
              <a:spcAft>
                <a:spcPts val="600"/>
              </a:spcAft>
              <a:buNone/>
            </a:pPr>
            <a:endParaRPr lang="en-US" sz="1200" dirty="0">
              <a:effectLst/>
              <a:latin typeface="AdvOTdd63dae3"/>
            </a:endParaRPr>
          </a:p>
        </p:txBody>
      </p:sp>
      <p:sp>
        <p:nvSpPr>
          <p:cNvPr id="4" name="Slide Number Placeholder 3">
            <a:extLst>
              <a:ext uri="{FF2B5EF4-FFF2-40B4-BE49-F238E27FC236}">
                <a16:creationId xmlns:a16="http://schemas.microsoft.com/office/drawing/2014/main" id="{101A2824-E033-4279-83D4-7D794E4E6993}"/>
              </a:ext>
            </a:extLst>
          </p:cNvPr>
          <p:cNvSpPr>
            <a:spLocks noGrp="1"/>
          </p:cNvSpPr>
          <p:nvPr>
            <p:ph type="sldNum" sz="quarter" idx="5"/>
          </p:nvPr>
        </p:nvSpPr>
        <p:spPr/>
        <p:txBody>
          <a:bodyPr/>
          <a:lstStyle/>
          <a:p>
            <a:fld id="{061BAA8C-FDC6-D345-B4E0-3B02449209FB}" type="slidenum">
              <a:rPr lang="en-US" smtClean="0"/>
              <a:t>17</a:t>
            </a:fld>
            <a:endParaRPr lang="en-US"/>
          </a:p>
        </p:txBody>
      </p:sp>
    </p:spTree>
    <p:extLst>
      <p:ext uri="{BB962C8B-B14F-4D97-AF65-F5344CB8AC3E}">
        <p14:creationId xmlns:p14="http://schemas.microsoft.com/office/powerpoint/2010/main" val="19482986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11FDB-235F-94B1-C12E-8D6AD53F7E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298CA8-5734-9424-72B4-523262F1D9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E89D8F-4A50-614B-AFD7-F31AD15EDCD6}"/>
              </a:ext>
            </a:extLst>
          </p:cNvPr>
          <p:cNvSpPr>
            <a:spLocks noGrp="1"/>
          </p:cNvSpPr>
          <p:nvPr>
            <p:ph type="body" idx="1"/>
          </p:nvPr>
        </p:nvSpPr>
        <p:spPr/>
        <p:txBody>
          <a:bodyPr/>
          <a:lstStyle/>
          <a:p>
            <a:pPr algn="l">
              <a:spcAft>
                <a:spcPts val="1800"/>
              </a:spcAft>
              <a:buNone/>
            </a:pPr>
            <a:r>
              <a:rPr lang="en-US" b="0" i="0" u="none" strike="noStrike" dirty="0">
                <a:solidFill>
                  <a:srgbClr val="222222"/>
                </a:solidFill>
                <a:effectLst/>
                <a:latin typeface="Harding"/>
              </a:rPr>
              <a:t>We selected datasets representing different scenarios (tissues, technologies and developmental stages) where integration is a critical analysis step, including smaller-scale datasets and larger atlases</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1" i="0" u="none" strike="noStrike" dirty="0">
                <a:solidFill>
                  <a:srgbClr val="222222"/>
                </a:solidFill>
                <a:effectLst/>
                <a:latin typeface="Harding"/>
              </a:rPr>
              <a:t>We chose query batches by selecting batches with shared characteristics different from the remaining samples, such as technology, time point or location</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The unseen populations removed from the reference were chosen by looking for labels enriched in the query batches and selecting labels presenting different challenges, such as rare or perturbed cells. For each dataset, we use the cell labels assigned by the original authors</a:t>
            </a:r>
            <a:endParaRPr lang="en-US" dirty="0">
              <a:solidFill>
                <a:srgbClr val="000000"/>
              </a:solidFill>
              <a:effectLst/>
              <a:latin typeface="Helvetica" pitchFamily="2" charset="0"/>
            </a:endParaRPr>
          </a:p>
          <a:p>
            <a:pPr algn="l">
              <a:spcBef>
                <a:spcPts val="1800"/>
              </a:spcBef>
              <a:spcAft>
                <a:spcPts val="600"/>
              </a:spcAft>
              <a:buNone/>
            </a:pPr>
            <a:endParaRPr lang="en-US" sz="1200" dirty="0">
              <a:effectLst/>
              <a:latin typeface="AdvOTdd63dae3"/>
            </a:endParaRPr>
          </a:p>
        </p:txBody>
      </p:sp>
      <p:sp>
        <p:nvSpPr>
          <p:cNvPr id="4" name="Slide Number Placeholder 3">
            <a:extLst>
              <a:ext uri="{FF2B5EF4-FFF2-40B4-BE49-F238E27FC236}">
                <a16:creationId xmlns:a16="http://schemas.microsoft.com/office/drawing/2014/main" id="{1369AF83-92BB-131E-C75D-8DE446468210}"/>
              </a:ext>
            </a:extLst>
          </p:cNvPr>
          <p:cNvSpPr>
            <a:spLocks noGrp="1"/>
          </p:cNvSpPr>
          <p:nvPr>
            <p:ph type="sldNum" sz="quarter" idx="5"/>
          </p:nvPr>
        </p:nvSpPr>
        <p:spPr/>
        <p:txBody>
          <a:bodyPr/>
          <a:lstStyle/>
          <a:p>
            <a:fld id="{061BAA8C-FDC6-D345-B4E0-3B02449209FB}" type="slidenum">
              <a:rPr lang="en-US" smtClean="0"/>
              <a:t>18</a:t>
            </a:fld>
            <a:endParaRPr lang="en-US"/>
          </a:p>
        </p:txBody>
      </p:sp>
    </p:spTree>
    <p:extLst>
      <p:ext uri="{BB962C8B-B14F-4D97-AF65-F5344CB8AC3E}">
        <p14:creationId xmlns:p14="http://schemas.microsoft.com/office/powerpoint/2010/main" val="39393191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21EA08-BF0A-0F1B-1025-993924B864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F0622C-D365-AF03-B969-62635461E3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D6B65F-46AC-E2F0-4830-FCCED8CA4FBB}"/>
              </a:ext>
            </a:extLst>
          </p:cNvPr>
          <p:cNvSpPr>
            <a:spLocks noGrp="1"/>
          </p:cNvSpPr>
          <p:nvPr>
            <p:ph type="body" idx="1"/>
          </p:nvPr>
        </p:nvSpPr>
        <p:spPr/>
        <p:txBody>
          <a:bodyPr/>
          <a:lstStyle/>
          <a:p>
            <a:endParaRPr lang="en-US" sz="1200" dirty="0">
              <a:effectLst/>
              <a:latin typeface="AdvOTdd63dae3"/>
            </a:endParaRPr>
          </a:p>
        </p:txBody>
      </p:sp>
      <p:sp>
        <p:nvSpPr>
          <p:cNvPr id="4" name="Slide Number Placeholder 3">
            <a:extLst>
              <a:ext uri="{FF2B5EF4-FFF2-40B4-BE49-F238E27FC236}">
                <a16:creationId xmlns:a16="http://schemas.microsoft.com/office/drawing/2014/main" id="{F4239CAF-6512-6B04-62AE-92807A940D63}"/>
              </a:ext>
            </a:extLst>
          </p:cNvPr>
          <p:cNvSpPr>
            <a:spLocks noGrp="1"/>
          </p:cNvSpPr>
          <p:nvPr>
            <p:ph type="sldNum" sz="quarter" idx="5"/>
          </p:nvPr>
        </p:nvSpPr>
        <p:spPr/>
        <p:txBody>
          <a:bodyPr/>
          <a:lstStyle/>
          <a:p>
            <a:fld id="{061BAA8C-FDC6-D345-B4E0-3B02449209FB}" type="slidenum">
              <a:rPr lang="en-US" smtClean="0"/>
              <a:t>19</a:t>
            </a:fld>
            <a:endParaRPr lang="en-US"/>
          </a:p>
        </p:txBody>
      </p:sp>
    </p:spTree>
    <p:extLst>
      <p:ext uri="{BB962C8B-B14F-4D97-AF65-F5344CB8AC3E}">
        <p14:creationId xmlns:p14="http://schemas.microsoft.com/office/powerpoint/2010/main" val="3471866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95E249-7B77-4A66-B111-2EC03A04F2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791C9B-012C-FEB9-48FB-D694EEF789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6C11C5-2AAB-1C17-8AC0-F44B4C1146E0}"/>
              </a:ext>
            </a:extLst>
          </p:cNvPr>
          <p:cNvSpPr>
            <a:spLocks noGrp="1"/>
          </p:cNvSpPr>
          <p:nvPr>
            <p:ph type="body" idx="1"/>
          </p:nvPr>
        </p:nvSpPr>
        <p:spPr/>
        <p:txBody>
          <a:bodyPr/>
          <a:lstStyle/>
          <a:p>
            <a:r>
              <a:rPr lang="en-US" sz="1200" dirty="0">
                <a:effectLst/>
                <a:latin typeface="AdvOTdd63dae3"/>
              </a:rPr>
              <a:t>Integration meaning batch correction, mapping meaning query to reference</a:t>
            </a:r>
          </a:p>
        </p:txBody>
      </p:sp>
      <p:sp>
        <p:nvSpPr>
          <p:cNvPr id="4" name="Slide Number Placeholder 3">
            <a:extLst>
              <a:ext uri="{FF2B5EF4-FFF2-40B4-BE49-F238E27FC236}">
                <a16:creationId xmlns:a16="http://schemas.microsoft.com/office/drawing/2014/main" id="{513189AE-C2BC-5DCF-3344-2297CF734833}"/>
              </a:ext>
            </a:extLst>
          </p:cNvPr>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38867918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88B78F-FD3A-D333-D9F7-921A36E855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61E3A7-3C05-A58F-F939-65920076A0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C07F74-1671-521C-7299-272588E2A323}"/>
              </a:ext>
            </a:extLst>
          </p:cNvPr>
          <p:cNvSpPr>
            <a:spLocks noGrp="1"/>
          </p:cNvSpPr>
          <p:nvPr>
            <p:ph type="body" idx="1"/>
          </p:nvPr>
        </p:nvSpPr>
        <p:spPr/>
        <p:txBody>
          <a:bodyPr/>
          <a:lstStyle/>
          <a:p>
            <a:r>
              <a:rPr lang="en-US" b="0" dirty="0">
                <a:solidFill>
                  <a:srgbClr val="000000"/>
                </a:solidFill>
                <a:effectLst/>
                <a:latin typeface="Helvetica" pitchFamily="2" charset="0"/>
              </a:rPr>
              <a:t>Standard preprocessing (QC filtering cells, labelling cells with batch/annotation labels, remove cells w/ &lt; 100 counts or &lt; 100 features)</a:t>
            </a:r>
          </a:p>
          <a:p>
            <a:r>
              <a:rPr lang="en-US" b="0" dirty="0">
                <a:solidFill>
                  <a:srgbClr val="000000"/>
                </a:solidFill>
                <a:effectLst/>
                <a:latin typeface="Helvetica" pitchFamily="2" charset="0"/>
              </a:rPr>
              <a:t>Splitting dataset into reference and query samples (based on batch labels, annotations defined as unseen query removed from reference) with annotations</a:t>
            </a:r>
          </a:p>
        </p:txBody>
      </p:sp>
      <p:sp>
        <p:nvSpPr>
          <p:cNvPr id="4" name="Slide Number Placeholder 3">
            <a:extLst>
              <a:ext uri="{FF2B5EF4-FFF2-40B4-BE49-F238E27FC236}">
                <a16:creationId xmlns:a16="http://schemas.microsoft.com/office/drawing/2014/main" id="{9E12F1AE-4462-EB5B-F463-11449F6DF4A6}"/>
              </a:ext>
            </a:extLst>
          </p:cNvPr>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2090596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1AE80-D6C6-E81E-B7F8-5FEC145085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1F5A588-C7FC-BB4D-0AE5-0B95565942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D29A03-F6E4-A93F-4396-941257E421A3}"/>
              </a:ext>
            </a:extLst>
          </p:cNvPr>
          <p:cNvSpPr>
            <a:spLocks noGrp="1"/>
          </p:cNvSpPr>
          <p:nvPr>
            <p:ph type="body" idx="1"/>
          </p:nvPr>
        </p:nvSpPr>
        <p:spPr/>
        <p:txBody>
          <a:bodyPr/>
          <a:lstStyle/>
          <a:p>
            <a:r>
              <a:rPr lang="en-US" sz="1200" b="0" dirty="0">
                <a:effectLst/>
                <a:latin typeface="AdvOTdd63dae3"/>
              </a:rPr>
              <a:t>Performance referring to categories from next slide</a:t>
            </a:r>
          </a:p>
        </p:txBody>
      </p:sp>
      <p:sp>
        <p:nvSpPr>
          <p:cNvPr id="4" name="Slide Number Placeholder 3">
            <a:extLst>
              <a:ext uri="{FF2B5EF4-FFF2-40B4-BE49-F238E27FC236}">
                <a16:creationId xmlns:a16="http://schemas.microsoft.com/office/drawing/2014/main" id="{1D831DE3-9F47-2CE4-7517-685CACD52A1C}"/>
              </a:ext>
            </a:extLst>
          </p:cNvPr>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4191880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BC101-C2F4-E934-A352-0560952E98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7638D9-3BEB-8ADE-E743-751E37F052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8A3E58-DC4F-40C0-DA0D-478A822471F3}"/>
              </a:ext>
            </a:extLst>
          </p:cNvPr>
          <p:cNvSpPr>
            <a:spLocks noGrp="1"/>
          </p:cNvSpPr>
          <p:nvPr>
            <p:ph type="body" idx="1"/>
          </p:nvPr>
        </p:nvSpPr>
        <p:spPr/>
        <p:txBody>
          <a:bodyPr/>
          <a:lstStyle/>
          <a:p>
            <a:pPr algn="l">
              <a:spcAft>
                <a:spcPts val="1800"/>
              </a:spcAft>
              <a:buNone/>
            </a:pPr>
            <a:r>
              <a:rPr lang="en-US" b="0" i="0" u="none" strike="noStrike" dirty="0">
                <a:solidFill>
                  <a:srgbClr val="222222"/>
                </a:solidFill>
                <a:effectLst/>
                <a:latin typeface="Harding"/>
              </a:rPr>
              <a:t>Some metrics require ground truth cell label, others are unsupervised</a:t>
            </a:r>
          </a:p>
          <a:p>
            <a:pPr algn="l">
              <a:spcAft>
                <a:spcPts val="1800"/>
              </a:spcAft>
              <a:buNone/>
            </a:pPr>
            <a:r>
              <a:rPr lang="en-US" b="0" i="0" u="none" strike="noStrike" dirty="0">
                <a:solidFill>
                  <a:srgbClr val="222222"/>
                </a:solidFill>
                <a:effectLst/>
                <a:latin typeface="Harding"/>
              </a:rPr>
              <a:t>All metrics designed so that raw score of 0 is worst performance and 1 is best</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Batch integration: cells of same cell type should be mixed and neighborhoods should be equally likely to contain cells from any batch</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Mapping quality: cell types present in both reference/query should be mixed as should batches within query. Biology within query should be preserved</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Unseen population prediction: focus on novel biology in query by measuring how mapping has affected cell labels present in query but deliberately left out in reference (should be maintained as separate populations but integration that does not properly capture variation may merge them with other labels)</a:t>
            </a:r>
          </a:p>
        </p:txBody>
      </p:sp>
      <p:sp>
        <p:nvSpPr>
          <p:cNvPr id="4" name="Slide Number Placeholder 3">
            <a:extLst>
              <a:ext uri="{FF2B5EF4-FFF2-40B4-BE49-F238E27FC236}">
                <a16:creationId xmlns:a16="http://schemas.microsoft.com/office/drawing/2014/main" id="{C3EC086D-D16A-0D7E-8D73-FD6337B70BD3}"/>
              </a:ext>
            </a:extLst>
          </p:cNvPr>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4146493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C02933-7401-70F9-7BDC-33782CA060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3004B0-A836-F3C8-7B54-F7BFAE97F7F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BAA83A-E02B-B363-1954-A8223F0BDB19}"/>
              </a:ext>
            </a:extLst>
          </p:cNvPr>
          <p:cNvSpPr>
            <a:spLocks noGrp="1"/>
          </p:cNvSpPr>
          <p:nvPr>
            <p:ph type="body" idx="1"/>
          </p:nvPr>
        </p:nvSpPr>
        <p:spPr/>
        <p:txBody>
          <a:bodyPr/>
          <a:lstStyle/>
          <a:p>
            <a:pPr algn="l">
              <a:spcAft>
                <a:spcPts val="1800"/>
              </a:spcAft>
            </a:pPr>
            <a:r>
              <a:rPr lang="en-US" b="0" i="0" u="none" strike="noStrike" dirty="0">
                <a:solidFill>
                  <a:srgbClr val="222222"/>
                </a:solidFill>
                <a:effectLst/>
                <a:latin typeface="Harding"/>
              </a:rPr>
              <a:t>Mapping metrics are generally negatively correlated with # of features, maybe smaller feature sets produce noisier integrations, less-precise query mapping</a:t>
            </a:r>
          </a:p>
          <a:p>
            <a:pPr algn="l">
              <a:spcBef>
                <a:spcPts val="1800"/>
              </a:spcBef>
              <a:spcAft>
                <a:spcPts val="600"/>
              </a:spcAft>
              <a:buNone/>
            </a:pPr>
            <a:endParaRPr lang="en-US" sz="1200" dirty="0">
              <a:effectLst/>
              <a:latin typeface="AdvOTdd63dae3"/>
            </a:endParaRPr>
          </a:p>
          <a:p>
            <a:pPr algn="l">
              <a:spcBef>
                <a:spcPts val="1800"/>
              </a:spcBef>
              <a:spcAft>
                <a:spcPts val="600"/>
              </a:spcAft>
              <a:buNone/>
            </a:pPr>
            <a:r>
              <a:rPr lang="en-US" b="0" i="0" u="none" strike="noStrike" dirty="0">
                <a:solidFill>
                  <a:srgbClr val="222222"/>
                </a:solidFill>
                <a:effectLst/>
                <a:latin typeface="Harding"/>
              </a:rPr>
              <a:t>More complex datasets generally result in lower scores for all metrics</a:t>
            </a:r>
          </a:p>
          <a:p>
            <a:pPr algn="l">
              <a:spcBef>
                <a:spcPts val="1800"/>
              </a:spcBef>
              <a:spcAft>
                <a:spcPts val="600"/>
              </a:spcAft>
              <a:buNone/>
            </a:pPr>
            <a:endParaRPr lang="en-US" b="0" i="0" u="none" strike="noStrike" dirty="0">
              <a:solidFill>
                <a:srgbClr val="222222"/>
              </a:solidFill>
              <a:effectLst/>
              <a:latin typeface="Harding"/>
            </a:endParaRPr>
          </a:p>
          <a:p>
            <a:pPr algn="l">
              <a:spcBef>
                <a:spcPts val="1800"/>
              </a:spcBef>
              <a:spcAft>
                <a:spcPts val="600"/>
              </a:spcAft>
              <a:buNone/>
            </a:pPr>
            <a:r>
              <a:rPr lang="en-US" b="0" i="0" u="none" strike="noStrike" dirty="0">
                <a:solidFill>
                  <a:srgbClr val="222222"/>
                </a:solidFill>
                <a:effectLst/>
                <a:latin typeface="Harding"/>
              </a:rPr>
              <a:t>Metric definitions:</a:t>
            </a:r>
          </a:p>
          <a:p>
            <a:pPr algn="l">
              <a:spcBef>
                <a:spcPts val="1800"/>
              </a:spcBef>
              <a:spcAft>
                <a:spcPts val="600"/>
              </a:spcAft>
              <a:buNone/>
            </a:pPr>
            <a:r>
              <a:rPr lang="en-US" b="0" i="0" u="none" strike="noStrike" dirty="0">
                <a:solidFill>
                  <a:srgbClr val="222222"/>
                </a:solidFill>
                <a:effectLst/>
                <a:latin typeface="Harding"/>
              </a:rPr>
              <a:t>Batch PCR</a:t>
            </a:r>
            <a:r>
              <a:rPr lang="en-US" b="0" i="0" u="none" strike="noStrike" dirty="0">
                <a:solidFill>
                  <a:srgbClr val="222222"/>
                </a:solidFill>
                <a:effectLst/>
                <a:latin typeface="Harding"/>
                <a:sym typeface="Wingdings" pitchFamily="2" charset="2"/>
              </a:rPr>
              <a:t> (principal component regression): how much of variance in dataset can be explained by batch labels</a:t>
            </a:r>
          </a:p>
          <a:p>
            <a:pPr algn="l">
              <a:spcBef>
                <a:spcPts val="1800"/>
              </a:spcBef>
              <a:spcAft>
                <a:spcPts val="600"/>
              </a:spcAft>
              <a:buNone/>
            </a:pPr>
            <a:r>
              <a:rPr lang="en-US" b="0" i="0" u="none" strike="noStrike" dirty="0">
                <a:solidFill>
                  <a:srgbClr val="222222"/>
                </a:solidFill>
                <a:effectLst/>
                <a:latin typeface="Harding"/>
              </a:rPr>
              <a:t>CMS (cell-specific mixing score): tests for batch effects within neighborhood of each cell</a:t>
            </a:r>
          </a:p>
          <a:p>
            <a:r>
              <a:rPr lang="en-US" dirty="0">
                <a:solidFill>
                  <a:srgbClr val="000000"/>
                </a:solidFill>
                <a:effectLst/>
                <a:latin typeface="Helvetica" pitchFamily="2" charset="0"/>
              </a:rPr>
              <a:t>Label ASW (average silhouette width): measures relationship between distances between cells within a cluster and distances between cells in that cluster and other clusters (clusters = cell label)</a:t>
            </a:r>
          </a:p>
          <a:p>
            <a:r>
              <a:rPr lang="en-US" dirty="0">
                <a:solidFill>
                  <a:srgbClr val="000000"/>
                </a:solidFill>
                <a:effectLst/>
                <a:latin typeface="Helvetica" pitchFamily="2" charset="0"/>
              </a:rPr>
              <a:t>F1 score: harmonic mean of precision (true positive rate, proportion of identified labels truly positive) and recall (proportion of true labels identified)</a:t>
            </a:r>
          </a:p>
          <a:p>
            <a:r>
              <a:rPr lang="en-US" dirty="0">
                <a:solidFill>
                  <a:srgbClr val="000000"/>
                </a:solidFill>
                <a:effectLst/>
                <a:latin typeface="Helvetica" pitchFamily="2" charset="0"/>
              </a:rPr>
              <a:t>Milo: identifies cell neighborhoods that show differential abundance associated with a covariate</a:t>
            </a:r>
          </a:p>
        </p:txBody>
      </p:sp>
      <p:sp>
        <p:nvSpPr>
          <p:cNvPr id="4" name="Slide Number Placeholder 3">
            <a:extLst>
              <a:ext uri="{FF2B5EF4-FFF2-40B4-BE49-F238E27FC236}">
                <a16:creationId xmlns:a16="http://schemas.microsoft.com/office/drawing/2014/main" id="{04C03F07-3219-1BF4-B500-88FFC5E6CF88}"/>
              </a:ext>
            </a:extLst>
          </p:cNvPr>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7613345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667D27-E751-C156-CEB9-B38EA6EAC2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783FF9-5E50-7F87-17AE-A2C5FA18F6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ECFE68-AFC5-B069-2BA9-FE2102A10B1A}"/>
              </a:ext>
            </a:extLst>
          </p:cNvPr>
          <p:cNvSpPr>
            <a:spLocks noGrp="1"/>
          </p:cNvSpPr>
          <p:nvPr>
            <p:ph type="body" idx="1"/>
          </p:nvPr>
        </p:nvSpPr>
        <p:spPr/>
        <p:txBody>
          <a:bodyPr/>
          <a:lstStyle/>
          <a:p>
            <a:pPr algn="l">
              <a:spcBef>
                <a:spcPts val="1800"/>
              </a:spcBef>
              <a:spcAft>
                <a:spcPts val="600"/>
              </a:spcAft>
              <a:buNone/>
            </a:pPr>
            <a:r>
              <a:rPr lang="en-US" b="0" i="0" u="none" strike="noStrike" dirty="0">
                <a:solidFill>
                  <a:srgbClr val="222222"/>
                </a:solidFill>
                <a:effectLst/>
                <a:latin typeface="-apple-system"/>
              </a:rPr>
              <a:t>This is needed because individual metrics have different effective ranges/interact differently with datasets</a:t>
            </a:r>
          </a:p>
          <a:p>
            <a:pPr algn="l">
              <a:spcBef>
                <a:spcPts val="1800"/>
              </a:spcBef>
              <a:spcAft>
                <a:spcPts val="600"/>
              </a:spcAft>
              <a:buNone/>
            </a:pPr>
            <a:endParaRPr lang="en-US" b="0" i="0" u="none" strike="noStrike" dirty="0">
              <a:solidFill>
                <a:srgbClr val="222222"/>
              </a:solidFill>
              <a:effectLst/>
              <a:latin typeface="-apple-system"/>
            </a:endParaRPr>
          </a:p>
          <a:p>
            <a:pPr algn="l">
              <a:spcBef>
                <a:spcPts val="1800"/>
              </a:spcBef>
              <a:spcAft>
                <a:spcPts val="600"/>
              </a:spcAft>
              <a:buNone/>
            </a:pPr>
            <a:r>
              <a:rPr lang="en-US" b="0" i="0" u="none" strike="noStrike" dirty="0">
                <a:solidFill>
                  <a:srgbClr val="222222"/>
                </a:solidFill>
                <a:effectLst/>
                <a:latin typeface="-apple-system"/>
              </a:rPr>
              <a:t>Use 4 baseline methods (all features, 2k HVGs, 500 randomly selected genes, 200 stably expressed genes as negative controls that shouldn’t capture signal), integrate each dataset using features</a:t>
            </a:r>
          </a:p>
          <a:p>
            <a:pPr algn="l">
              <a:spcBef>
                <a:spcPts val="1800"/>
              </a:spcBef>
              <a:spcAft>
                <a:spcPts val="600"/>
              </a:spcAft>
              <a:buNone/>
            </a:pPr>
            <a:endParaRPr lang="en-US" b="0" i="0" u="none" strike="noStrike" dirty="0">
              <a:solidFill>
                <a:srgbClr val="222222"/>
              </a:solidFill>
              <a:effectLst/>
              <a:latin typeface="-apple-system"/>
            </a:endParaRPr>
          </a:p>
          <a:p>
            <a:pPr algn="l">
              <a:spcBef>
                <a:spcPts val="1800"/>
              </a:spcBef>
              <a:spcAft>
                <a:spcPts val="600"/>
              </a:spcAft>
              <a:buNone/>
            </a:pPr>
            <a:r>
              <a:rPr lang="en-US" b="1" i="0" u="none" strike="noStrike" dirty="0">
                <a:solidFill>
                  <a:srgbClr val="222222"/>
                </a:solidFill>
                <a:effectLst/>
                <a:latin typeface="-apple-system"/>
              </a:rPr>
              <a:t>Can see that stably expressed feature set generally has lower metric scores (not true for batch integration though interestingly…)</a:t>
            </a:r>
          </a:p>
        </p:txBody>
      </p:sp>
      <p:sp>
        <p:nvSpPr>
          <p:cNvPr id="4" name="Slide Number Placeholder 3">
            <a:extLst>
              <a:ext uri="{FF2B5EF4-FFF2-40B4-BE49-F238E27FC236}">
                <a16:creationId xmlns:a16="http://schemas.microsoft.com/office/drawing/2014/main" id="{C9CC75AF-8D24-3758-81D7-DA17A5D1AC55}"/>
              </a:ext>
            </a:extLst>
          </p:cNvPr>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11859568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6943B-8B30-DAB2-773C-4E7D064778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4086C3-E3B5-9514-E2F3-29EC744A71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DE3615-DCD2-B0AB-F93B-761A5B72C741}"/>
              </a:ext>
            </a:extLst>
          </p:cNvPr>
          <p:cNvSpPr>
            <a:spLocks noGrp="1"/>
          </p:cNvSpPr>
          <p:nvPr>
            <p:ph type="body" idx="1"/>
          </p:nvPr>
        </p:nvSpPr>
        <p:spPr/>
        <p:txBody>
          <a:bodyPr/>
          <a:lstStyle/>
          <a:p>
            <a:pPr algn="l">
              <a:spcAft>
                <a:spcPts val="1800"/>
              </a:spcAft>
              <a:buNone/>
            </a:pPr>
            <a:r>
              <a:rPr lang="en-US" b="0" i="0" u="none" strike="noStrike" dirty="0">
                <a:solidFill>
                  <a:srgbClr val="222222"/>
                </a:solidFill>
                <a:effectLst/>
                <a:latin typeface="Harding"/>
              </a:rPr>
              <a:t>Absolute metric values are of little interest, the relative performance of methods and the aggregation across metrics are more informative</a:t>
            </a:r>
          </a:p>
          <a:p>
            <a:pPr algn="l">
              <a:spcAft>
                <a:spcPts val="1800"/>
              </a:spcAft>
              <a:buNone/>
            </a:pPr>
            <a:r>
              <a:rPr lang="en-US" b="0" i="0" u="none" strike="noStrike" dirty="0">
                <a:solidFill>
                  <a:srgbClr val="222222"/>
                </a:solidFill>
                <a:effectLst/>
                <a:latin typeface="Harding"/>
              </a:rPr>
              <a:t>Even with all raw metric scores being adjusted to be 0-1, they still had different dynamic ranges (can vary by dataset) before this scaling</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Scale metric scores using baseline ranges (relative to min and max of baseline scores), aggregate by taking mean/category</a:t>
            </a:r>
          </a:p>
          <a:p>
            <a:pPr algn="l">
              <a:spcAft>
                <a:spcPts val="1800"/>
              </a:spcAft>
              <a:buNone/>
            </a:pPr>
            <a:r>
              <a:rPr lang="en-US" b="0" i="0" u="none" strike="noStrike" dirty="0">
                <a:solidFill>
                  <a:srgbClr val="222222"/>
                </a:solidFill>
                <a:effectLst/>
                <a:latin typeface="Harding"/>
              </a:rPr>
              <a:t>Weighted mean of scores using formula at bottom</a:t>
            </a:r>
          </a:p>
          <a:p>
            <a:pPr algn="l">
              <a:spcAft>
                <a:spcPts val="1800"/>
              </a:spcAft>
              <a:buNone/>
            </a:pPr>
            <a:r>
              <a:rPr lang="en-US" b="0" i="0" u="none" strike="noStrike" dirty="0">
                <a:solidFill>
                  <a:srgbClr val="222222"/>
                </a:solidFill>
                <a:effectLst/>
                <a:latin typeface="Harding"/>
              </a:rPr>
              <a:t>Theoretical “Good” and ”Bad” methods illustrate behavior of methods that generally perform well/poorly across metric types (in contrast to baselines that score highly on some and lowly on others), scaled scores &gt; 1 (”Good”) or &lt; 0 (”Bad”) possible if method performs better/worse than all baselines (respectively)</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Again can see that using stably expressed features is pretty bad</a:t>
            </a:r>
          </a:p>
          <a:p>
            <a:endParaRPr lang="en-US" b="1" i="0" u="none" strike="noStrike" dirty="0">
              <a:solidFill>
                <a:srgbClr val="222222"/>
              </a:solidFill>
              <a:effectLst/>
              <a:latin typeface="Harding"/>
            </a:endParaRPr>
          </a:p>
          <a:p>
            <a:r>
              <a:rPr lang="en-US" b="0" i="0" u="none" strike="noStrike" dirty="0">
                <a:solidFill>
                  <a:srgbClr val="222222"/>
                </a:solidFill>
                <a:effectLst/>
                <a:latin typeface="Harding"/>
              </a:rPr>
              <a:t>Here just using 1 dataset as an example (</a:t>
            </a:r>
            <a:r>
              <a:rPr lang="en-US" b="0" i="0" u="none" strike="noStrike" dirty="0" err="1">
                <a:solidFill>
                  <a:srgbClr val="222222"/>
                </a:solidFill>
                <a:effectLst/>
                <a:latin typeface="Harding"/>
              </a:rPr>
              <a:t>scIB</a:t>
            </a:r>
            <a:r>
              <a:rPr lang="en-US" b="0" i="0" u="none" strike="noStrike" dirty="0">
                <a:solidFill>
                  <a:srgbClr val="222222"/>
                </a:solidFill>
                <a:effectLst/>
                <a:latin typeface="Harding"/>
              </a:rPr>
              <a:t>), do this at the dataset level (per dataset)</a:t>
            </a:r>
          </a:p>
        </p:txBody>
      </p:sp>
      <p:sp>
        <p:nvSpPr>
          <p:cNvPr id="4" name="Slide Number Placeholder 3">
            <a:extLst>
              <a:ext uri="{FF2B5EF4-FFF2-40B4-BE49-F238E27FC236}">
                <a16:creationId xmlns:a16="http://schemas.microsoft.com/office/drawing/2014/main" id="{82A119C2-CE03-2CED-643E-DAAB2A593D8B}"/>
              </a:ext>
            </a:extLst>
          </p:cNvPr>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1205468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16D96A-CFA7-FEB8-8015-58A1749C2B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CFF545-7BEF-72F0-94C9-265B9D2D36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3F73C5-1DCB-C0EF-2DA5-4DDF5E2512A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800"/>
              </a:spcAft>
              <a:buClrTx/>
              <a:buSzTx/>
              <a:buFontTx/>
              <a:buNone/>
              <a:tabLst/>
              <a:defRPr/>
            </a:pPr>
            <a:r>
              <a:rPr lang="en-US" b="1" dirty="0"/>
              <a:t>For context, default # HVGs typically 2000, and this is what they use going forward (high scores generally)</a:t>
            </a:r>
            <a:endParaRPr lang="en-US" b="0" i="0" u="none" strike="noStrike" dirty="0">
              <a:solidFill>
                <a:srgbClr val="222222"/>
              </a:solidFill>
              <a:effectLst/>
              <a:latin typeface="Harding"/>
            </a:endParaRP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A) y-axis are Z-scores for each dataset and method combination</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b="0" i="0" u="none" strike="noStrike" dirty="0">
                <a:solidFill>
                  <a:srgbClr val="222222"/>
                </a:solidFill>
                <a:effectLst/>
                <a:latin typeface="Harding"/>
              </a:rPr>
              <a:t>Results:</a:t>
            </a:r>
          </a:p>
          <a:p>
            <a:pPr algn="l">
              <a:spcAft>
                <a:spcPts val="1800"/>
              </a:spcAft>
              <a:buNone/>
            </a:pPr>
            <a:r>
              <a:rPr lang="en-US" b="0" i="0" u="none" strike="noStrike" dirty="0">
                <a:solidFill>
                  <a:srgbClr val="222222"/>
                </a:solidFill>
                <a:effectLst/>
                <a:latin typeface="Harding"/>
              </a:rPr>
              <a:t> - batch integration score highest with smaller feature sets, similar but less extreme for mapping (&lt;= 500 features)</a:t>
            </a:r>
          </a:p>
          <a:p>
            <a:pPr algn="l">
              <a:spcAft>
                <a:spcPts val="1800"/>
              </a:spcAft>
              <a:buNone/>
            </a:pPr>
            <a:r>
              <a:rPr lang="en-US" b="0" i="0" u="none" strike="noStrike" dirty="0">
                <a:solidFill>
                  <a:srgbClr val="222222"/>
                </a:solidFill>
                <a:effectLst/>
                <a:latin typeface="Harding"/>
              </a:rPr>
              <a:t> - classification/unseen population show opposite trend (more features better but &gt; 500 sufficient)</a:t>
            </a:r>
          </a:p>
          <a:p>
            <a:pPr algn="l">
              <a:spcAft>
                <a:spcPts val="1800"/>
              </a:spcAft>
              <a:buNone/>
            </a:pPr>
            <a:r>
              <a:rPr lang="en-US" b="0" i="0" u="none" strike="noStrike" dirty="0">
                <a:solidFill>
                  <a:srgbClr val="222222"/>
                </a:solidFill>
                <a:effectLst/>
                <a:latin typeface="Harding"/>
              </a:rPr>
              <a:t> - biological integration good with mid range, bad with few, ok with many</a:t>
            </a:r>
          </a:p>
          <a:p>
            <a:pPr algn="l">
              <a:spcAft>
                <a:spcPts val="1800"/>
              </a:spcAft>
              <a:buNone/>
            </a:pPr>
            <a:endParaRPr lang="en-US" b="1" i="0" u="none" strike="noStrike" dirty="0">
              <a:solidFill>
                <a:srgbClr val="222222"/>
              </a:solidFill>
              <a:effectLst/>
              <a:latin typeface="Harding"/>
            </a:endParaRPr>
          </a:p>
          <a:p>
            <a:pPr algn="l">
              <a:spcAft>
                <a:spcPts val="1800"/>
              </a:spcAft>
              <a:buNone/>
            </a:pPr>
            <a:r>
              <a:rPr lang="en-US" b="1" i="0" u="none" strike="noStrike" dirty="0">
                <a:solidFill>
                  <a:srgbClr val="222222"/>
                </a:solidFill>
                <a:effectLst/>
                <a:latin typeface="Harding"/>
              </a:rPr>
              <a:t>Patterns reflect that better batch correction comes at expense of creating ”noisy” integrated embedding with less separation b/w cell types (so lower bio integration?)</a:t>
            </a:r>
          </a:p>
          <a:p>
            <a:pPr algn="l">
              <a:spcAft>
                <a:spcPts val="1800"/>
              </a:spcAft>
              <a:buNone/>
            </a:pPr>
            <a:endParaRPr lang="en-US" b="0" i="0" u="none" strike="noStrike" dirty="0">
              <a:solidFill>
                <a:srgbClr val="222222"/>
              </a:solidFill>
              <a:effectLst/>
              <a:latin typeface="Harding"/>
            </a:endParaRPr>
          </a:p>
          <a:p>
            <a:pPr algn="l">
              <a:spcAft>
                <a:spcPts val="1800"/>
              </a:spcAft>
              <a:buNone/>
            </a:pPr>
            <a:r>
              <a:rPr lang="en-US" sz="1200" b="1" i="0" u="none" strike="noStrike" dirty="0">
                <a:solidFill>
                  <a:srgbClr val="222222"/>
                </a:solidFill>
                <a:effectLst/>
                <a:latin typeface="Harding"/>
              </a:rPr>
              <a:t>There is variation depending on the dataset/method in these results, like simulated splat dataset needing less features to capture variation but </a:t>
            </a:r>
            <a:r>
              <a:rPr lang="en-US" sz="1200" b="1" i="0" u="none" strike="noStrike" dirty="0" err="1">
                <a:solidFill>
                  <a:srgbClr val="222222"/>
                </a:solidFill>
                <a:effectLst/>
                <a:latin typeface="Harding"/>
              </a:rPr>
              <a:t>scIB</a:t>
            </a:r>
            <a:r>
              <a:rPr lang="en-US" sz="1200" b="1" i="0" u="none" strike="noStrike" dirty="0">
                <a:solidFill>
                  <a:srgbClr val="222222"/>
                </a:solidFill>
                <a:effectLst/>
                <a:latin typeface="Harding"/>
              </a:rPr>
              <a:t> pancreas dataset needing more given real data complexity and has several technologies that present integration challenge</a:t>
            </a:r>
          </a:p>
          <a:p>
            <a:pPr algn="l">
              <a:spcAft>
                <a:spcPts val="1800"/>
              </a:spcAft>
              <a:buNone/>
            </a:pPr>
            <a:endParaRPr lang="en-US" sz="1200" b="1" i="0" u="none" strike="noStrike" dirty="0">
              <a:solidFill>
                <a:srgbClr val="222222"/>
              </a:solidFill>
              <a:effectLst/>
              <a:latin typeface="Harding"/>
            </a:endParaRPr>
          </a:p>
          <a:p>
            <a:pPr algn="l">
              <a:spcAft>
                <a:spcPts val="1800"/>
              </a:spcAft>
              <a:buNone/>
            </a:pPr>
            <a:r>
              <a:rPr lang="en-US" sz="1200" b="0" i="0" u="none" strike="noStrike" dirty="0">
                <a:solidFill>
                  <a:srgbClr val="222222"/>
                </a:solidFill>
                <a:effectLst/>
                <a:latin typeface="Harding"/>
              </a:rPr>
              <a:t># of features at which additional signal saturates varies by dataset (function of biological/technical diversity)</a:t>
            </a:r>
          </a:p>
        </p:txBody>
      </p:sp>
      <p:sp>
        <p:nvSpPr>
          <p:cNvPr id="4" name="Slide Number Placeholder 3">
            <a:extLst>
              <a:ext uri="{FF2B5EF4-FFF2-40B4-BE49-F238E27FC236}">
                <a16:creationId xmlns:a16="http://schemas.microsoft.com/office/drawing/2014/main" id="{72718CA6-A493-9020-7273-422D59F6D9DA}"/>
              </a:ext>
            </a:extLst>
          </p:cNvPr>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734103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3/31/25</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3/31/25</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a:xfrm>
            <a:off x="150218" y="-64177"/>
            <a:ext cx="4120239" cy="2387600"/>
          </a:xfrm>
        </p:spPr>
        <p:txBody>
          <a:bodyPr>
            <a:normAutofit/>
          </a:bodyPr>
          <a:lstStyle/>
          <a:p>
            <a:r>
              <a:rPr lang="en-US" sz="4400" dirty="0"/>
              <a:t>Journal club</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a:xfrm>
            <a:off x="150218" y="2415498"/>
            <a:ext cx="4120239" cy="1655762"/>
          </a:xfrm>
        </p:spPr>
        <p:txBody>
          <a:bodyPr/>
          <a:lstStyle/>
          <a:p>
            <a:r>
              <a:rPr lang="en-US" dirty="0"/>
              <a:t>4-1-2025</a:t>
            </a:r>
          </a:p>
          <a:p>
            <a:r>
              <a:rPr lang="en-US" dirty="0"/>
              <a:t>Ty Bottorff</a:t>
            </a:r>
          </a:p>
        </p:txBody>
      </p:sp>
      <p:pic>
        <p:nvPicPr>
          <p:cNvPr id="4" name="Picture 3">
            <a:extLst>
              <a:ext uri="{FF2B5EF4-FFF2-40B4-BE49-F238E27FC236}">
                <a16:creationId xmlns:a16="http://schemas.microsoft.com/office/drawing/2014/main" id="{5F62404F-2E4F-EA8C-585B-6A66270DD07B}"/>
              </a:ext>
            </a:extLst>
          </p:cNvPr>
          <p:cNvPicPr>
            <a:picLocks noChangeAspect="1"/>
          </p:cNvPicPr>
          <p:nvPr/>
        </p:nvPicPr>
        <p:blipFill>
          <a:blip r:embed="rId3"/>
          <a:stretch>
            <a:fillRect/>
          </a:stretch>
        </p:blipFill>
        <p:spPr>
          <a:xfrm>
            <a:off x="4128136" y="0"/>
            <a:ext cx="7258792" cy="6858000"/>
          </a:xfrm>
          <a:prstGeom prst="rect">
            <a:avLst/>
          </a:prstGeom>
        </p:spPr>
      </p:pic>
      <p:pic>
        <p:nvPicPr>
          <p:cNvPr id="5" name="Picture 4">
            <a:extLst>
              <a:ext uri="{FF2B5EF4-FFF2-40B4-BE49-F238E27FC236}">
                <a16:creationId xmlns:a16="http://schemas.microsoft.com/office/drawing/2014/main" id="{F2346164-D5C5-3143-CA5F-48A2DD200DBF}"/>
              </a:ext>
            </a:extLst>
          </p:cNvPr>
          <p:cNvPicPr>
            <a:picLocks noChangeAspect="1"/>
          </p:cNvPicPr>
          <p:nvPr/>
        </p:nvPicPr>
        <p:blipFill>
          <a:blip r:embed="rId4"/>
          <a:stretch>
            <a:fillRect/>
          </a:stretch>
        </p:blipFill>
        <p:spPr>
          <a:xfrm>
            <a:off x="217715" y="3930057"/>
            <a:ext cx="4267199" cy="2859811"/>
          </a:xfrm>
          <a:prstGeom prst="rect">
            <a:avLst/>
          </a:prstGeom>
        </p:spPr>
      </p:pic>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243E5-78D3-BE3F-2D8B-5EA86FCEC4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B4986B-5CCB-8E25-55F1-FDCAF5FBC09F}"/>
              </a:ext>
            </a:extLst>
          </p:cNvPr>
          <p:cNvSpPr>
            <a:spLocks noGrp="1"/>
          </p:cNvSpPr>
          <p:nvPr>
            <p:ph type="title"/>
          </p:nvPr>
        </p:nvSpPr>
        <p:spPr/>
        <p:txBody>
          <a:bodyPr/>
          <a:lstStyle/>
          <a:p>
            <a:r>
              <a:rPr lang="en-US" dirty="0"/>
              <a:t>Types of feature selection methods</a:t>
            </a:r>
          </a:p>
        </p:txBody>
      </p:sp>
      <p:sp>
        <p:nvSpPr>
          <p:cNvPr id="3" name="Content Placeholder 2">
            <a:extLst>
              <a:ext uri="{FF2B5EF4-FFF2-40B4-BE49-F238E27FC236}">
                <a16:creationId xmlns:a16="http://schemas.microsoft.com/office/drawing/2014/main" id="{7E4ECA20-B61F-61FE-EA4E-1CD6598F9B16}"/>
              </a:ext>
            </a:extLst>
          </p:cNvPr>
          <p:cNvSpPr>
            <a:spLocks noGrp="1"/>
          </p:cNvSpPr>
          <p:nvPr>
            <p:ph idx="1"/>
          </p:nvPr>
        </p:nvSpPr>
        <p:spPr>
          <a:xfrm>
            <a:off x="838200" y="1447800"/>
            <a:ext cx="8608646" cy="5410199"/>
          </a:xfrm>
        </p:spPr>
        <p:txBody>
          <a:bodyPr>
            <a:normAutofit fontScale="62500" lnSpcReduction="20000"/>
          </a:bodyPr>
          <a:lstStyle/>
          <a:p>
            <a:r>
              <a:rPr lang="en-US" sz="2400" dirty="0">
                <a:effectLst/>
                <a:latin typeface="AdvOTdd63dae3"/>
              </a:rPr>
              <a:t>Simple control</a:t>
            </a:r>
          </a:p>
          <a:p>
            <a:pPr lvl="1"/>
            <a:r>
              <a:rPr lang="en-US" sz="2000" dirty="0">
                <a:latin typeface="AdvOTdd63dae3"/>
              </a:rPr>
              <a:t>All features</a:t>
            </a:r>
          </a:p>
          <a:p>
            <a:pPr lvl="1"/>
            <a:r>
              <a:rPr lang="en-US" sz="2000" dirty="0">
                <a:effectLst/>
                <a:latin typeface="AdvOTdd63dae3"/>
              </a:rPr>
              <a:t>Random sets (5 with different seeds)</a:t>
            </a:r>
          </a:p>
          <a:p>
            <a:pPr lvl="1"/>
            <a:r>
              <a:rPr lang="en-US" sz="2000" dirty="0">
                <a:latin typeface="AdvOTdd63dae3"/>
              </a:rPr>
              <a:t>Reference points</a:t>
            </a:r>
            <a:endParaRPr lang="en-US" sz="2000" dirty="0">
              <a:effectLst/>
              <a:latin typeface="AdvOTdd63dae3"/>
            </a:endParaRPr>
          </a:p>
          <a:p>
            <a:r>
              <a:rPr lang="en-US" sz="2400" dirty="0">
                <a:latin typeface="AdvOTdd63dae3"/>
              </a:rPr>
              <a:t>Excess variability (HVGs)</a:t>
            </a:r>
          </a:p>
          <a:p>
            <a:pPr lvl="1"/>
            <a:r>
              <a:rPr lang="en-US" sz="2000" dirty="0">
                <a:latin typeface="AdvOTdd63dae3"/>
              </a:rPr>
              <a:t>Most common approach (</a:t>
            </a:r>
            <a:r>
              <a:rPr lang="en-US" sz="2000" dirty="0" err="1">
                <a:latin typeface="AdvOTdd63dae3"/>
              </a:rPr>
              <a:t>scanpy</a:t>
            </a:r>
            <a:r>
              <a:rPr lang="en-US" sz="2000" dirty="0">
                <a:latin typeface="AdvOTdd63dae3"/>
              </a:rPr>
              <a:t>/Seurat)</a:t>
            </a:r>
          </a:p>
          <a:p>
            <a:pPr lvl="1"/>
            <a:r>
              <a:rPr lang="en-US" sz="2000" dirty="0">
                <a:latin typeface="AdvOTdd63dae3"/>
              </a:rPr>
              <a:t>Assume that excess variability beyond expectation (controlling for mean expression) results from differences in gene expression between cell populations/states and not from noise</a:t>
            </a:r>
          </a:p>
          <a:p>
            <a:r>
              <a:rPr lang="en-US" sz="2400" dirty="0">
                <a:latin typeface="AdvOTdd63dae3"/>
              </a:rPr>
              <a:t>Other statistical features</a:t>
            </a:r>
          </a:p>
          <a:p>
            <a:pPr lvl="1"/>
            <a:r>
              <a:rPr lang="en-US" sz="2000" dirty="0">
                <a:latin typeface="AdvOTdd63dae3"/>
              </a:rPr>
              <a:t>Highest mean expression</a:t>
            </a:r>
          </a:p>
          <a:p>
            <a:pPr lvl="1"/>
            <a:r>
              <a:rPr lang="en-US" sz="2000" dirty="0">
                <a:latin typeface="AdvOTdd63dae3"/>
              </a:rPr>
              <a:t>Excess negative correlations with other features using permutation-based approach (</a:t>
            </a:r>
            <a:r>
              <a:rPr lang="en-US" sz="2000" dirty="0" err="1">
                <a:latin typeface="AdvOTdd63dae3"/>
              </a:rPr>
              <a:t>Anticor</a:t>
            </a:r>
            <a:r>
              <a:rPr lang="en-US" sz="2000" dirty="0">
                <a:latin typeface="AdvOTdd63dae3"/>
              </a:rPr>
              <a:t>)</a:t>
            </a:r>
          </a:p>
          <a:p>
            <a:pPr lvl="1"/>
            <a:r>
              <a:rPr lang="en-US" sz="2000" dirty="0">
                <a:latin typeface="AdvOTdd63dae3"/>
              </a:rPr>
              <a:t>Excess zero counts for mean expression (</a:t>
            </a:r>
            <a:r>
              <a:rPr lang="en-US" sz="2000" dirty="0" err="1">
                <a:latin typeface="AdvOTdd63dae3"/>
              </a:rPr>
              <a:t>NBumi</a:t>
            </a:r>
            <a:r>
              <a:rPr lang="en-US" sz="2000" dirty="0">
                <a:latin typeface="AdvOTdd63dae3"/>
              </a:rPr>
              <a:t>)</a:t>
            </a:r>
          </a:p>
          <a:p>
            <a:r>
              <a:rPr lang="en-US" sz="2400" dirty="0">
                <a:effectLst/>
                <a:latin typeface="AdvOTdd63dae3"/>
              </a:rPr>
              <a:t>Models</a:t>
            </a:r>
          </a:p>
          <a:p>
            <a:pPr lvl="1"/>
            <a:r>
              <a:rPr lang="en-US" sz="2000" dirty="0">
                <a:effectLst/>
                <a:latin typeface="AdvOTdd63dae3"/>
              </a:rPr>
              <a:t>Fit distributional model to dataset, select features that significantly differ from fitted model</a:t>
            </a:r>
          </a:p>
          <a:p>
            <a:pPr lvl="1"/>
            <a:r>
              <a:rPr lang="en-US" sz="2000" dirty="0" err="1">
                <a:latin typeface="AdvOTdd63dae3"/>
              </a:rPr>
              <a:t>scTransform</a:t>
            </a:r>
            <a:r>
              <a:rPr lang="en-US" sz="2000" dirty="0">
                <a:latin typeface="AdvOTdd63dae3"/>
              </a:rPr>
              <a:t> (Seurat, regularized negative binomial distribution), analytic Pearson residuals (</a:t>
            </a:r>
            <a:r>
              <a:rPr lang="en-US" sz="2000" dirty="0" err="1">
                <a:latin typeface="AdvOTdd63dae3"/>
              </a:rPr>
              <a:t>scanpy</a:t>
            </a:r>
            <a:r>
              <a:rPr lang="en-US" sz="2000" dirty="0">
                <a:latin typeface="AdvOTdd63dae3"/>
              </a:rPr>
              <a:t>)</a:t>
            </a:r>
            <a:endParaRPr lang="en-US" sz="2400" dirty="0">
              <a:effectLst/>
              <a:latin typeface="AdvOTdd63dae3"/>
            </a:endParaRPr>
          </a:p>
          <a:p>
            <a:r>
              <a:rPr lang="en-US" sz="2400" dirty="0">
                <a:effectLst/>
                <a:latin typeface="AdvOTdd63dae3"/>
              </a:rPr>
              <a:t>Embedding-based (dimensionality reduction): look for features that vary across an embedding rather than in original feature space</a:t>
            </a:r>
          </a:p>
          <a:p>
            <a:r>
              <a:rPr lang="en-US" sz="2400" dirty="0">
                <a:latin typeface="AdvOTdd63dae3"/>
              </a:rPr>
              <a:t>Graph-based: based on nearest-neighbor graph of cells</a:t>
            </a:r>
          </a:p>
          <a:p>
            <a:r>
              <a:rPr lang="en-US" sz="2400" dirty="0">
                <a:effectLst/>
                <a:latin typeface="AdvOTdd63dae3"/>
              </a:rPr>
              <a:t>Supervised: </a:t>
            </a:r>
            <a:r>
              <a:rPr lang="en-US" sz="2400" dirty="0">
                <a:latin typeface="AdvOTdd63dae3"/>
              </a:rPr>
              <a:t>marker genes selected using Wilcoxon rank-sum test (</a:t>
            </a:r>
            <a:r>
              <a:rPr lang="en-US" sz="2400" dirty="0" err="1">
                <a:latin typeface="AdvOTdd63dae3"/>
              </a:rPr>
              <a:t>scanpy</a:t>
            </a:r>
            <a:r>
              <a:rPr lang="en-US" sz="2400" dirty="0">
                <a:latin typeface="AdvOTdd63dae3"/>
              </a:rPr>
              <a:t>)</a:t>
            </a:r>
            <a:endParaRPr lang="en-US" sz="2400" dirty="0">
              <a:effectLst/>
              <a:latin typeface="AdvOTdd63dae3"/>
            </a:endParaRPr>
          </a:p>
          <a:p>
            <a:r>
              <a:rPr lang="en-US" sz="2400" dirty="0">
                <a:effectLst/>
                <a:latin typeface="AdvOTdd63dae3"/>
              </a:rPr>
              <a:t>Stable expression</a:t>
            </a:r>
          </a:p>
          <a:p>
            <a:pPr lvl="1"/>
            <a:r>
              <a:rPr lang="en-US" sz="2000" dirty="0">
                <a:latin typeface="AdvOTdd63dae3"/>
              </a:rPr>
              <a:t>Opposite of HVGs</a:t>
            </a:r>
          </a:p>
          <a:p>
            <a:pPr lvl="1"/>
            <a:r>
              <a:rPr lang="en-US" sz="2000" dirty="0">
                <a:effectLst/>
                <a:latin typeface="AdvOTdd63dae3"/>
              </a:rPr>
              <a:t>Negative control</a:t>
            </a:r>
            <a:endParaRPr lang="en-US" sz="2000" dirty="0">
              <a:latin typeface="AdvOTdd63dae3"/>
            </a:endParaRPr>
          </a:p>
          <a:p>
            <a:pPr lvl="1"/>
            <a:r>
              <a:rPr lang="en-US" sz="2000" dirty="0" err="1">
                <a:effectLst/>
                <a:latin typeface="AdvOTdd63dae3"/>
              </a:rPr>
              <a:t>scSEGIndex</a:t>
            </a:r>
            <a:r>
              <a:rPr lang="en-US" sz="2000" dirty="0">
                <a:effectLst/>
                <a:latin typeface="AdvOTdd63dae3"/>
              </a:rPr>
              <a:t> method</a:t>
            </a:r>
          </a:p>
        </p:txBody>
      </p:sp>
      <p:pic>
        <p:nvPicPr>
          <p:cNvPr id="4" name="Picture 3">
            <a:extLst>
              <a:ext uri="{FF2B5EF4-FFF2-40B4-BE49-F238E27FC236}">
                <a16:creationId xmlns:a16="http://schemas.microsoft.com/office/drawing/2014/main" id="{DEC939EB-3409-25E6-BD89-1C007DBF880E}"/>
              </a:ext>
            </a:extLst>
          </p:cNvPr>
          <p:cNvPicPr>
            <a:picLocks noChangeAspect="1"/>
          </p:cNvPicPr>
          <p:nvPr/>
        </p:nvPicPr>
        <p:blipFill>
          <a:blip r:embed="rId3"/>
          <a:stretch>
            <a:fillRect/>
          </a:stretch>
        </p:blipFill>
        <p:spPr>
          <a:xfrm>
            <a:off x="9446846" y="1925712"/>
            <a:ext cx="2745154" cy="4140735"/>
          </a:xfrm>
          <a:prstGeom prst="rect">
            <a:avLst/>
          </a:prstGeom>
        </p:spPr>
      </p:pic>
    </p:spTree>
    <p:extLst>
      <p:ext uri="{BB962C8B-B14F-4D97-AF65-F5344CB8AC3E}">
        <p14:creationId xmlns:p14="http://schemas.microsoft.com/office/powerpoint/2010/main" val="29180049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58A552-1217-7841-B6BD-B60B10553A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D2004B-FEF8-5CD9-957D-D275AAC88763}"/>
              </a:ext>
            </a:extLst>
          </p:cNvPr>
          <p:cNvSpPr>
            <a:spLocks noGrp="1"/>
          </p:cNvSpPr>
          <p:nvPr>
            <p:ph type="title"/>
          </p:nvPr>
        </p:nvSpPr>
        <p:spPr/>
        <p:txBody>
          <a:bodyPr/>
          <a:lstStyle/>
          <a:p>
            <a:r>
              <a:rPr lang="en-US" dirty="0"/>
              <a:t>Summary of method performances by metric type</a:t>
            </a:r>
          </a:p>
        </p:txBody>
      </p:sp>
      <p:pic>
        <p:nvPicPr>
          <p:cNvPr id="3" name="Picture 2">
            <a:extLst>
              <a:ext uri="{FF2B5EF4-FFF2-40B4-BE49-F238E27FC236}">
                <a16:creationId xmlns:a16="http://schemas.microsoft.com/office/drawing/2014/main" id="{E0AFB3B2-07BF-8532-ACFE-F730C2CFDC34}"/>
              </a:ext>
            </a:extLst>
          </p:cNvPr>
          <p:cNvPicPr>
            <a:picLocks noChangeAspect="1"/>
          </p:cNvPicPr>
          <p:nvPr/>
        </p:nvPicPr>
        <p:blipFill>
          <a:blip r:embed="rId3"/>
          <a:stretch>
            <a:fillRect/>
          </a:stretch>
        </p:blipFill>
        <p:spPr>
          <a:xfrm>
            <a:off x="670931" y="1504201"/>
            <a:ext cx="10859430" cy="5081393"/>
          </a:xfrm>
          <a:prstGeom prst="rect">
            <a:avLst/>
          </a:prstGeom>
        </p:spPr>
      </p:pic>
    </p:spTree>
    <p:extLst>
      <p:ext uri="{BB962C8B-B14F-4D97-AF65-F5344CB8AC3E}">
        <p14:creationId xmlns:p14="http://schemas.microsoft.com/office/powerpoint/2010/main" val="4235355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F8980C-8705-5B75-E81A-6D4C7CBCC2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D9B000-E554-2430-4CEF-A1633E7C6D0F}"/>
              </a:ext>
            </a:extLst>
          </p:cNvPr>
          <p:cNvSpPr>
            <a:spLocks noGrp="1"/>
          </p:cNvSpPr>
          <p:nvPr>
            <p:ph type="title"/>
          </p:nvPr>
        </p:nvSpPr>
        <p:spPr/>
        <p:txBody>
          <a:bodyPr/>
          <a:lstStyle/>
          <a:p>
            <a:r>
              <a:rPr lang="en-US" dirty="0"/>
              <a:t>Overlap of features selected by different methods</a:t>
            </a:r>
          </a:p>
        </p:txBody>
      </p:sp>
      <p:grpSp>
        <p:nvGrpSpPr>
          <p:cNvPr id="7" name="Group 6">
            <a:extLst>
              <a:ext uri="{FF2B5EF4-FFF2-40B4-BE49-F238E27FC236}">
                <a16:creationId xmlns:a16="http://schemas.microsoft.com/office/drawing/2014/main" id="{80FFB173-8066-3F60-E4D8-CF0CC01A6CE8}"/>
              </a:ext>
            </a:extLst>
          </p:cNvPr>
          <p:cNvGrpSpPr/>
          <p:nvPr/>
        </p:nvGrpSpPr>
        <p:grpSpPr>
          <a:xfrm>
            <a:off x="732263" y="1690688"/>
            <a:ext cx="12107437" cy="4303366"/>
            <a:chOff x="84563" y="1690688"/>
            <a:chExt cx="12107437" cy="4303366"/>
          </a:xfrm>
        </p:grpSpPr>
        <p:pic>
          <p:nvPicPr>
            <p:cNvPr id="5" name="Picture 4">
              <a:extLst>
                <a:ext uri="{FF2B5EF4-FFF2-40B4-BE49-F238E27FC236}">
                  <a16:creationId xmlns:a16="http://schemas.microsoft.com/office/drawing/2014/main" id="{5053BEEC-ECFA-1C34-B01F-19E1D2D9B9B7}"/>
                </a:ext>
              </a:extLst>
            </p:cNvPr>
            <p:cNvPicPr>
              <a:picLocks noChangeAspect="1"/>
            </p:cNvPicPr>
            <p:nvPr/>
          </p:nvPicPr>
          <p:blipFill>
            <a:blip r:embed="rId3"/>
            <a:stretch>
              <a:fillRect/>
            </a:stretch>
          </p:blipFill>
          <p:spPr>
            <a:xfrm>
              <a:off x="84563" y="1817688"/>
              <a:ext cx="12022873" cy="4176366"/>
            </a:xfrm>
            <a:prstGeom prst="rect">
              <a:avLst/>
            </a:prstGeom>
          </p:spPr>
        </p:pic>
        <p:sp>
          <p:nvSpPr>
            <p:cNvPr id="3" name="Rectangle 2">
              <a:extLst>
                <a:ext uri="{FF2B5EF4-FFF2-40B4-BE49-F238E27FC236}">
                  <a16:creationId xmlns:a16="http://schemas.microsoft.com/office/drawing/2014/main" id="{BF896368-1152-59D5-D181-1D1D00CB5304}"/>
                </a:ext>
              </a:extLst>
            </p:cNvPr>
            <p:cNvSpPr/>
            <p:nvPr/>
          </p:nvSpPr>
          <p:spPr>
            <a:xfrm>
              <a:off x="9406364" y="1690688"/>
              <a:ext cx="2785636" cy="398621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2485035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1651E0-5649-E174-9EFF-4D0CCB640C7E}"/>
            </a:ext>
          </a:extLst>
        </p:cNvPr>
        <p:cNvGrpSpPr/>
        <p:nvPr/>
      </p:nvGrpSpPr>
      <p:grpSpPr>
        <a:xfrm>
          <a:off x="0" y="0"/>
          <a:ext cx="0" cy="0"/>
          <a:chOff x="0" y="0"/>
          <a:chExt cx="0" cy="0"/>
        </a:xfrm>
      </p:grpSpPr>
      <p:grpSp>
        <p:nvGrpSpPr>
          <p:cNvPr id="3" name="Group 2">
            <a:extLst>
              <a:ext uri="{FF2B5EF4-FFF2-40B4-BE49-F238E27FC236}">
                <a16:creationId xmlns:a16="http://schemas.microsoft.com/office/drawing/2014/main" id="{DC42BB57-34B6-F42F-555F-3CDFFC5BAF7C}"/>
              </a:ext>
            </a:extLst>
          </p:cNvPr>
          <p:cNvGrpSpPr/>
          <p:nvPr/>
        </p:nvGrpSpPr>
        <p:grpSpPr>
          <a:xfrm>
            <a:off x="-7624337" y="1479550"/>
            <a:ext cx="12022873" cy="4756150"/>
            <a:chOff x="84563" y="1200150"/>
            <a:chExt cx="12022873" cy="4756150"/>
          </a:xfrm>
        </p:grpSpPr>
        <p:pic>
          <p:nvPicPr>
            <p:cNvPr id="4" name="Picture 3">
              <a:extLst>
                <a:ext uri="{FF2B5EF4-FFF2-40B4-BE49-F238E27FC236}">
                  <a16:creationId xmlns:a16="http://schemas.microsoft.com/office/drawing/2014/main" id="{15D8CC9F-E9B1-A1B3-03C1-3565946B214F}"/>
                </a:ext>
              </a:extLst>
            </p:cNvPr>
            <p:cNvPicPr>
              <a:picLocks noChangeAspect="1"/>
            </p:cNvPicPr>
            <p:nvPr/>
          </p:nvPicPr>
          <p:blipFill>
            <a:blip r:embed="rId3"/>
            <a:stretch>
              <a:fillRect/>
            </a:stretch>
          </p:blipFill>
          <p:spPr>
            <a:xfrm>
              <a:off x="84563" y="1690688"/>
              <a:ext cx="12022873" cy="4176366"/>
            </a:xfrm>
            <a:prstGeom prst="rect">
              <a:avLst/>
            </a:prstGeom>
          </p:spPr>
        </p:pic>
        <p:sp>
          <p:nvSpPr>
            <p:cNvPr id="6" name="Rectangle 5">
              <a:extLst>
                <a:ext uri="{FF2B5EF4-FFF2-40B4-BE49-F238E27FC236}">
                  <a16:creationId xmlns:a16="http://schemas.microsoft.com/office/drawing/2014/main" id="{E1DA71FE-9C0A-302E-E6B5-1755022ED882}"/>
                </a:ext>
              </a:extLst>
            </p:cNvPr>
            <p:cNvSpPr/>
            <p:nvPr/>
          </p:nvSpPr>
          <p:spPr>
            <a:xfrm>
              <a:off x="177800" y="1600200"/>
              <a:ext cx="7696200" cy="43561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9B89E504-E7CA-7102-5744-84CB967125E9}"/>
                </a:ext>
              </a:extLst>
            </p:cNvPr>
            <p:cNvSpPr/>
            <p:nvPr/>
          </p:nvSpPr>
          <p:spPr>
            <a:xfrm>
              <a:off x="1701800" y="1200150"/>
              <a:ext cx="7696200" cy="43561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2" name="Title 1">
            <a:extLst>
              <a:ext uri="{FF2B5EF4-FFF2-40B4-BE49-F238E27FC236}">
                <a16:creationId xmlns:a16="http://schemas.microsoft.com/office/drawing/2014/main" id="{3B63226A-F586-F681-669C-F457546420FB}"/>
              </a:ext>
            </a:extLst>
          </p:cNvPr>
          <p:cNvSpPr>
            <a:spLocks noGrp="1"/>
          </p:cNvSpPr>
          <p:nvPr>
            <p:ph type="title"/>
          </p:nvPr>
        </p:nvSpPr>
        <p:spPr/>
        <p:txBody>
          <a:bodyPr/>
          <a:lstStyle/>
          <a:p>
            <a:r>
              <a:rPr lang="en-US" dirty="0"/>
              <a:t>Dynamic and batch-aware methods</a:t>
            </a:r>
          </a:p>
        </p:txBody>
      </p:sp>
      <p:pic>
        <p:nvPicPr>
          <p:cNvPr id="5" name="Picture 4">
            <a:extLst>
              <a:ext uri="{FF2B5EF4-FFF2-40B4-BE49-F238E27FC236}">
                <a16:creationId xmlns:a16="http://schemas.microsoft.com/office/drawing/2014/main" id="{C520E62C-78E6-7E39-0DB8-A56A6B1D6709}"/>
              </a:ext>
            </a:extLst>
          </p:cNvPr>
          <p:cNvPicPr>
            <a:picLocks noChangeAspect="1"/>
          </p:cNvPicPr>
          <p:nvPr/>
        </p:nvPicPr>
        <p:blipFill>
          <a:blip r:embed="rId4"/>
          <a:stretch>
            <a:fillRect/>
          </a:stretch>
        </p:blipFill>
        <p:spPr>
          <a:xfrm>
            <a:off x="4219549" y="2946400"/>
            <a:ext cx="7900587" cy="1565486"/>
          </a:xfrm>
          <a:prstGeom prst="rect">
            <a:avLst/>
          </a:prstGeom>
        </p:spPr>
      </p:pic>
    </p:spTree>
    <p:extLst>
      <p:ext uri="{BB962C8B-B14F-4D97-AF65-F5344CB8AC3E}">
        <p14:creationId xmlns:p14="http://schemas.microsoft.com/office/powerpoint/2010/main" val="1074491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E3388D-BB58-B80D-AF80-7094060C31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AA52A3-9E7F-419D-952B-93FBF0B658BC}"/>
              </a:ext>
            </a:extLst>
          </p:cNvPr>
          <p:cNvSpPr>
            <a:spLocks noGrp="1"/>
          </p:cNvSpPr>
          <p:nvPr>
            <p:ph type="title"/>
          </p:nvPr>
        </p:nvSpPr>
        <p:spPr/>
        <p:txBody>
          <a:bodyPr>
            <a:normAutofit/>
          </a:bodyPr>
          <a:lstStyle/>
          <a:p>
            <a:r>
              <a:rPr lang="en-US" dirty="0"/>
              <a:t>In large-scale integrations, </a:t>
            </a:r>
            <a:r>
              <a:rPr lang="en-US" dirty="0" err="1"/>
              <a:t>subsetting</a:t>
            </a:r>
            <a:r>
              <a:rPr lang="en-US" dirty="0"/>
              <a:t> to specific lineages doesn’t improve performance</a:t>
            </a:r>
          </a:p>
        </p:txBody>
      </p:sp>
      <p:pic>
        <p:nvPicPr>
          <p:cNvPr id="3" name="Picture 2">
            <a:extLst>
              <a:ext uri="{FF2B5EF4-FFF2-40B4-BE49-F238E27FC236}">
                <a16:creationId xmlns:a16="http://schemas.microsoft.com/office/drawing/2014/main" id="{FCA30C90-885F-A3CF-1E36-AB457DA3FD89}"/>
              </a:ext>
            </a:extLst>
          </p:cNvPr>
          <p:cNvPicPr>
            <a:picLocks noChangeAspect="1"/>
          </p:cNvPicPr>
          <p:nvPr/>
        </p:nvPicPr>
        <p:blipFill>
          <a:blip r:embed="rId3"/>
          <a:stretch>
            <a:fillRect/>
          </a:stretch>
        </p:blipFill>
        <p:spPr>
          <a:xfrm>
            <a:off x="1308100" y="1690688"/>
            <a:ext cx="9282771" cy="4950253"/>
          </a:xfrm>
          <a:prstGeom prst="rect">
            <a:avLst/>
          </a:prstGeom>
        </p:spPr>
      </p:pic>
      <p:sp>
        <p:nvSpPr>
          <p:cNvPr id="4" name="TextBox 3">
            <a:extLst>
              <a:ext uri="{FF2B5EF4-FFF2-40B4-BE49-F238E27FC236}">
                <a16:creationId xmlns:a16="http://schemas.microsoft.com/office/drawing/2014/main" id="{630E4798-8CA2-5842-5D29-8C7D9AA48DE3}"/>
              </a:ext>
            </a:extLst>
          </p:cNvPr>
          <p:cNvSpPr txBox="1"/>
          <p:nvPr/>
        </p:nvSpPr>
        <p:spPr>
          <a:xfrm>
            <a:off x="8572500" y="1506022"/>
            <a:ext cx="1436547" cy="369332"/>
          </a:xfrm>
          <a:prstGeom prst="rect">
            <a:avLst/>
          </a:prstGeom>
          <a:noFill/>
        </p:spPr>
        <p:txBody>
          <a:bodyPr wrap="none" rtlCol="0">
            <a:spAutoFit/>
          </a:bodyPr>
          <a:lstStyle/>
          <a:p>
            <a:r>
              <a:rPr lang="en-US" dirty="0"/>
              <a:t>HLCA subsets</a:t>
            </a:r>
          </a:p>
        </p:txBody>
      </p:sp>
    </p:spTree>
    <p:extLst>
      <p:ext uri="{BB962C8B-B14F-4D97-AF65-F5344CB8AC3E}">
        <p14:creationId xmlns:p14="http://schemas.microsoft.com/office/powerpoint/2010/main" val="387194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3C2F96-D023-198F-1A12-5185D85A44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070261-7B83-E6AF-248B-CC5EFB8B064B}"/>
              </a:ext>
            </a:extLst>
          </p:cNvPr>
          <p:cNvSpPr>
            <a:spLocks noGrp="1"/>
          </p:cNvSpPr>
          <p:nvPr>
            <p:ph type="title"/>
          </p:nvPr>
        </p:nvSpPr>
        <p:spPr/>
        <p:txBody>
          <a:bodyPr/>
          <a:lstStyle/>
          <a:p>
            <a:r>
              <a:rPr lang="en-US" dirty="0"/>
              <a:t>Specific look at unseen population detection (not better with HLCA subsets)</a:t>
            </a:r>
          </a:p>
        </p:txBody>
      </p:sp>
      <p:pic>
        <p:nvPicPr>
          <p:cNvPr id="4" name="Picture 3">
            <a:extLst>
              <a:ext uri="{FF2B5EF4-FFF2-40B4-BE49-F238E27FC236}">
                <a16:creationId xmlns:a16="http://schemas.microsoft.com/office/drawing/2014/main" id="{4432FA7C-A2BB-CBAF-2091-EDBD1E55D773}"/>
              </a:ext>
            </a:extLst>
          </p:cNvPr>
          <p:cNvPicPr>
            <a:picLocks noChangeAspect="1"/>
          </p:cNvPicPr>
          <p:nvPr/>
        </p:nvPicPr>
        <p:blipFill>
          <a:blip r:embed="rId3"/>
          <a:stretch>
            <a:fillRect/>
          </a:stretch>
        </p:blipFill>
        <p:spPr>
          <a:xfrm>
            <a:off x="983165" y="1647974"/>
            <a:ext cx="10515599" cy="4708619"/>
          </a:xfrm>
          <a:prstGeom prst="rect">
            <a:avLst/>
          </a:prstGeom>
        </p:spPr>
      </p:pic>
    </p:spTree>
    <p:extLst>
      <p:ext uri="{BB962C8B-B14F-4D97-AF65-F5344CB8AC3E}">
        <p14:creationId xmlns:p14="http://schemas.microsoft.com/office/powerpoint/2010/main" val="2181121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B7C5B-9324-8D50-51B3-299D439B3A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A8EEEB-2C39-C121-F108-A5CD81CEF4A8}"/>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3D504516-6258-AEB9-2672-A0738610DD59}"/>
              </a:ext>
            </a:extLst>
          </p:cNvPr>
          <p:cNvSpPr>
            <a:spLocks noGrp="1"/>
          </p:cNvSpPr>
          <p:nvPr>
            <p:ph idx="1"/>
          </p:nvPr>
        </p:nvSpPr>
        <p:spPr>
          <a:xfrm>
            <a:off x="838200" y="1825625"/>
            <a:ext cx="10515600" cy="4351338"/>
          </a:xfrm>
        </p:spPr>
        <p:txBody>
          <a:bodyPr>
            <a:normAutofit fontScale="92500" lnSpcReduction="10000"/>
          </a:bodyPr>
          <a:lstStyle/>
          <a:p>
            <a:r>
              <a:rPr lang="en-US" sz="2000" b="1" dirty="0">
                <a:effectLst/>
                <a:latin typeface="AdvOTdd63dae3"/>
              </a:rPr>
              <a:t>Highly variable genes </a:t>
            </a:r>
            <a:r>
              <a:rPr lang="en-US" sz="2000" b="1" dirty="0">
                <a:latin typeface="AdvOTdd63dae3"/>
              </a:rPr>
              <a:t>still best general approach for feature selection</a:t>
            </a:r>
          </a:p>
          <a:p>
            <a:pPr lvl="1"/>
            <a:r>
              <a:rPr lang="en-US" sz="1600" b="1" dirty="0">
                <a:latin typeface="AdvOTdd63dae3"/>
              </a:rPr>
              <a:t>Marker-based selection may be worth it if you have prior knowledge (well-defined cell types w/ good markers)</a:t>
            </a:r>
          </a:p>
          <a:p>
            <a:pPr lvl="1"/>
            <a:r>
              <a:rPr lang="en-US" sz="1600" dirty="0">
                <a:latin typeface="AdvOTdd63dae3"/>
              </a:rPr>
              <a:t>Seurat-VST/scanpy-SeuratV3 top-ranked method</a:t>
            </a:r>
          </a:p>
          <a:p>
            <a:pPr lvl="1"/>
            <a:r>
              <a:rPr lang="en-US" sz="1600" dirty="0">
                <a:latin typeface="AdvOTdd63dae3"/>
              </a:rPr>
              <a:t>Works well across integration methods</a:t>
            </a:r>
          </a:p>
          <a:p>
            <a:r>
              <a:rPr lang="en-US" sz="2000" b="1" dirty="0">
                <a:latin typeface="AdvOTdd63dae3"/>
              </a:rPr>
              <a:t>~2,000 features gives good performance, but optimal # will vary with dataset/goal (good to tune this dynamically)</a:t>
            </a:r>
          </a:p>
          <a:p>
            <a:pPr lvl="1"/>
            <a:r>
              <a:rPr lang="en-US" sz="1600" dirty="0">
                <a:latin typeface="AdvOTdd63dae3"/>
              </a:rPr>
              <a:t>&lt; 500 may improve batch correction but hurts preservation of biological signal</a:t>
            </a:r>
          </a:p>
          <a:p>
            <a:pPr lvl="1"/>
            <a:r>
              <a:rPr lang="en-US" sz="1600" dirty="0">
                <a:latin typeface="AdvOTdd63dae3"/>
              </a:rPr>
              <a:t>&gt; 2,000 may be needed to detect unseen populations in query datasets</a:t>
            </a:r>
          </a:p>
          <a:p>
            <a:pPr lvl="1"/>
            <a:r>
              <a:rPr lang="en-US" sz="1600" dirty="0">
                <a:latin typeface="AdvOTdd63dae3"/>
              </a:rPr>
              <a:t>&gt; 5,000 may even reduce query performance</a:t>
            </a:r>
          </a:p>
          <a:p>
            <a:r>
              <a:rPr lang="en-US" sz="2000" b="1" dirty="0">
                <a:latin typeface="AdvOTdd63dae3"/>
              </a:rPr>
              <a:t>Multiple “good” feature sets exist for a dataset</a:t>
            </a:r>
            <a:r>
              <a:rPr lang="en-US" sz="2000" dirty="0">
                <a:latin typeface="AdvOTdd63dae3"/>
              </a:rPr>
              <a:t>, low overlap b/w feature sets b/w similarly performing methods</a:t>
            </a:r>
            <a:endParaRPr lang="en-US" sz="2000" dirty="0">
              <a:effectLst/>
              <a:latin typeface="AdvOTdd63dae3"/>
            </a:endParaRPr>
          </a:p>
          <a:p>
            <a:r>
              <a:rPr lang="en-US" sz="2100" dirty="0">
                <a:effectLst/>
                <a:latin typeface="AdvOTdd63dae3"/>
              </a:rPr>
              <a:t>Batch-aware feature selection methods aren’t consistently more effective, </a:t>
            </a:r>
            <a:r>
              <a:rPr lang="en-US" sz="2100" b="1" dirty="0">
                <a:latin typeface="AdvOTdd63dae3"/>
              </a:rPr>
              <a:t>if there are strong batch effects, focus on good integration rather than changes to feature selection</a:t>
            </a:r>
            <a:endParaRPr lang="en-US" sz="2100" b="1" dirty="0">
              <a:effectLst/>
              <a:latin typeface="AdvOTdd63dae3"/>
            </a:endParaRPr>
          </a:p>
          <a:p>
            <a:r>
              <a:rPr lang="en-US" sz="2000" dirty="0">
                <a:latin typeface="AdvOTdd63dae3"/>
              </a:rPr>
              <a:t>Lineage-specific feature selections also don’t show benefit (integrating all lineages is better, more diverse reference improves query selection)</a:t>
            </a:r>
          </a:p>
        </p:txBody>
      </p:sp>
    </p:spTree>
    <p:extLst>
      <p:ext uri="{BB962C8B-B14F-4D97-AF65-F5344CB8AC3E}">
        <p14:creationId xmlns:p14="http://schemas.microsoft.com/office/powerpoint/2010/main" val="10252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4075CB-DB84-E06E-0544-95A1EAFD2A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B2458E-8024-D20F-D9DF-BACC127EF8CE}"/>
              </a:ext>
            </a:extLst>
          </p:cNvPr>
          <p:cNvSpPr>
            <a:spLocks noGrp="1"/>
          </p:cNvSpPr>
          <p:nvPr>
            <p:ph type="title"/>
          </p:nvPr>
        </p:nvSpPr>
        <p:spPr/>
        <p:txBody>
          <a:bodyPr/>
          <a:lstStyle/>
          <a:p>
            <a:r>
              <a:rPr lang="en-US" dirty="0"/>
              <a:t>Reasons for excluding metrics</a:t>
            </a:r>
          </a:p>
        </p:txBody>
      </p:sp>
      <p:pic>
        <p:nvPicPr>
          <p:cNvPr id="5" name="Picture 4">
            <a:extLst>
              <a:ext uri="{FF2B5EF4-FFF2-40B4-BE49-F238E27FC236}">
                <a16:creationId xmlns:a16="http://schemas.microsoft.com/office/drawing/2014/main" id="{90BB2571-1C4A-F9E0-7356-4AB8C94C1D46}"/>
              </a:ext>
            </a:extLst>
          </p:cNvPr>
          <p:cNvPicPr>
            <a:picLocks noChangeAspect="1"/>
          </p:cNvPicPr>
          <p:nvPr/>
        </p:nvPicPr>
        <p:blipFill>
          <a:blip r:embed="rId3"/>
          <a:stretch>
            <a:fillRect/>
          </a:stretch>
        </p:blipFill>
        <p:spPr>
          <a:xfrm>
            <a:off x="2798052" y="1690688"/>
            <a:ext cx="5739723" cy="5167312"/>
          </a:xfrm>
          <a:prstGeom prst="rect">
            <a:avLst/>
          </a:prstGeom>
        </p:spPr>
      </p:pic>
    </p:spTree>
    <p:extLst>
      <p:ext uri="{BB962C8B-B14F-4D97-AF65-F5344CB8AC3E}">
        <p14:creationId xmlns:p14="http://schemas.microsoft.com/office/powerpoint/2010/main" val="9074476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874B3B-0C7D-F5C9-550A-0A1A83AC4B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BAB12D-570E-D602-F300-5EB2C271DE55}"/>
              </a:ext>
            </a:extLst>
          </p:cNvPr>
          <p:cNvSpPr>
            <a:spLocks noGrp="1"/>
          </p:cNvSpPr>
          <p:nvPr>
            <p:ph type="title"/>
          </p:nvPr>
        </p:nvSpPr>
        <p:spPr/>
        <p:txBody>
          <a:bodyPr/>
          <a:lstStyle/>
          <a:p>
            <a:r>
              <a:rPr lang="en-US" dirty="0"/>
              <a:t>Datasets analyzed</a:t>
            </a:r>
          </a:p>
        </p:txBody>
      </p:sp>
      <p:sp>
        <p:nvSpPr>
          <p:cNvPr id="3" name="Content Placeholder 2">
            <a:extLst>
              <a:ext uri="{FF2B5EF4-FFF2-40B4-BE49-F238E27FC236}">
                <a16:creationId xmlns:a16="http://schemas.microsoft.com/office/drawing/2014/main" id="{E109FFAD-EAE7-785E-2545-F5D7FA61581D}"/>
              </a:ext>
            </a:extLst>
          </p:cNvPr>
          <p:cNvSpPr>
            <a:spLocks noGrp="1"/>
          </p:cNvSpPr>
          <p:nvPr>
            <p:ph idx="1"/>
          </p:nvPr>
        </p:nvSpPr>
        <p:spPr>
          <a:xfrm>
            <a:off x="838200" y="1825625"/>
            <a:ext cx="10515600" cy="4351338"/>
          </a:xfrm>
        </p:spPr>
        <p:txBody>
          <a:bodyPr>
            <a:normAutofit/>
          </a:bodyPr>
          <a:lstStyle/>
          <a:p>
            <a:r>
              <a:rPr lang="en-US" sz="2000" dirty="0" err="1">
                <a:effectLst/>
                <a:latin typeface="AdvOTdd63dae3"/>
              </a:rPr>
              <a:t>scIB</a:t>
            </a:r>
            <a:r>
              <a:rPr lang="en-US" sz="2000" dirty="0">
                <a:effectLst/>
                <a:latin typeface="AdvOTdd63dae3"/>
              </a:rPr>
              <a:t> pancreas</a:t>
            </a:r>
          </a:p>
          <a:p>
            <a:pPr lvl="1"/>
            <a:r>
              <a:rPr lang="en-US" sz="1600" dirty="0">
                <a:latin typeface="AdvOTdd63dae3"/>
              </a:rPr>
              <a:t>Batches were different technologies</a:t>
            </a:r>
            <a:endParaRPr lang="en-US" sz="1600" dirty="0">
              <a:effectLst/>
              <a:latin typeface="AdvOTdd63dae3"/>
            </a:endParaRPr>
          </a:p>
          <a:p>
            <a:r>
              <a:rPr lang="en-US" sz="2000" dirty="0" err="1">
                <a:latin typeface="AdvOTdd63dae3"/>
              </a:rPr>
              <a:t>NeurIPS</a:t>
            </a:r>
            <a:r>
              <a:rPr lang="en-US" sz="2000" dirty="0">
                <a:latin typeface="AdvOTdd63dae3"/>
              </a:rPr>
              <a:t> 2021</a:t>
            </a:r>
            <a:endParaRPr lang="en-US" sz="1600" dirty="0">
              <a:latin typeface="AdvOTdd63dae3"/>
            </a:endParaRPr>
          </a:p>
          <a:p>
            <a:r>
              <a:rPr lang="en-US" sz="2000" dirty="0">
                <a:effectLst/>
                <a:latin typeface="AdvOTdd63dae3"/>
              </a:rPr>
              <a:t>Reed breast</a:t>
            </a:r>
          </a:p>
          <a:p>
            <a:pPr lvl="1"/>
            <a:r>
              <a:rPr lang="en-US" sz="1600" dirty="0">
                <a:effectLst/>
                <a:latin typeface="AdvOTdd63dae3"/>
              </a:rPr>
              <a:t>Batches were donors</a:t>
            </a:r>
          </a:p>
          <a:p>
            <a:r>
              <a:rPr lang="en-US" sz="2000" dirty="0">
                <a:effectLst/>
                <a:latin typeface="AdvOTdd63dae3"/>
              </a:rPr>
              <a:t>Human endoderm</a:t>
            </a:r>
          </a:p>
          <a:p>
            <a:r>
              <a:rPr lang="en-US" sz="2000" dirty="0">
                <a:latin typeface="AdvOTdd63dae3"/>
              </a:rPr>
              <a:t>Human Lung Cell Atlas</a:t>
            </a:r>
          </a:p>
          <a:p>
            <a:pPr lvl="1"/>
            <a:r>
              <a:rPr lang="en-US" sz="1600" dirty="0">
                <a:effectLst/>
                <a:latin typeface="AdvOTdd63dae3"/>
              </a:rPr>
              <a:t>HLCA (immune subset)</a:t>
            </a:r>
          </a:p>
          <a:p>
            <a:pPr lvl="1"/>
            <a:r>
              <a:rPr lang="en-US" sz="1600" dirty="0">
                <a:latin typeface="AdvOTdd63dae3"/>
              </a:rPr>
              <a:t>HLCA (epithelial subset)</a:t>
            </a:r>
          </a:p>
          <a:p>
            <a:r>
              <a:rPr lang="en-US" sz="2000" dirty="0">
                <a:effectLst/>
                <a:latin typeface="AdvOTdd63dae3"/>
              </a:rPr>
              <a:t>splat</a:t>
            </a:r>
          </a:p>
          <a:p>
            <a:pPr lvl="1"/>
            <a:r>
              <a:rPr lang="en-US" sz="1600" dirty="0">
                <a:latin typeface="AdvOTdd63dae3"/>
              </a:rPr>
              <a:t>Simulated</a:t>
            </a:r>
          </a:p>
          <a:p>
            <a:pPr lvl="1"/>
            <a:r>
              <a:rPr lang="en-US" sz="1600" dirty="0">
                <a:latin typeface="AdvOTdd63dae3"/>
              </a:rPr>
              <a:t>Scenario: tissue measured with 3 technologies (2 batches/tech) with 2 conditions</a:t>
            </a:r>
          </a:p>
        </p:txBody>
      </p:sp>
    </p:spTree>
    <p:extLst>
      <p:ext uri="{BB962C8B-B14F-4D97-AF65-F5344CB8AC3E}">
        <p14:creationId xmlns:p14="http://schemas.microsoft.com/office/powerpoint/2010/main" val="2794899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17C2B0-7BB2-C088-79E2-E7ED0D6AC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7BA880-DFC5-7064-4082-C216494CD512}"/>
              </a:ext>
            </a:extLst>
          </p:cNvPr>
          <p:cNvSpPr>
            <a:spLocks noGrp="1"/>
          </p:cNvSpPr>
          <p:nvPr>
            <p:ph type="title"/>
          </p:nvPr>
        </p:nvSpPr>
        <p:spPr/>
        <p:txBody>
          <a:bodyPr/>
          <a:lstStyle/>
          <a:p>
            <a:r>
              <a:rPr lang="en-US" dirty="0"/>
              <a:t>Concerns brought up in peer review</a:t>
            </a:r>
          </a:p>
        </p:txBody>
      </p:sp>
      <p:sp>
        <p:nvSpPr>
          <p:cNvPr id="3" name="Content Placeholder 2">
            <a:extLst>
              <a:ext uri="{FF2B5EF4-FFF2-40B4-BE49-F238E27FC236}">
                <a16:creationId xmlns:a16="http://schemas.microsoft.com/office/drawing/2014/main" id="{E629B396-32A6-4922-F7F1-D27FFC1A72D2}"/>
              </a:ext>
            </a:extLst>
          </p:cNvPr>
          <p:cNvSpPr>
            <a:spLocks noGrp="1"/>
          </p:cNvSpPr>
          <p:nvPr>
            <p:ph idx="1"/>
          </p:nvPr>
        </p:nvSpPr>
        <p:spPr>
          <a:xfrm>
            <a:off x="838200" y="1825625"/>
            <a:ext cx="10515600" cy="4351338"/>
          </a:xfrm>
        </p:spPr>
        <p:txBody>
          <a:bodyPr>
            <a:normAutofit/>
          </a:bodyPr>
          <a:lstStyle/>
          <a:p>
            <a:r>
              <a:rPr lang="en-US" sz="2000" dirty="0">
                <a:latin typeface="AdvOTdd63dae3"/>
              </a:rPr>
              <a:t>Should vary number of features w/ same method of feature selection</a:t>
            </a:r>
          </a:p>
          <a:p>
            <a:r>
              <a:rPr lang="en-US" sz="2000" dirty="0">
                <a:effectLst/>
                <a:latin typeface="AdvOTdd63dae3"/>
              </a:rPr>
              <a:t>“optimal” feature set may vary depending on cell types/tissues present as well as on sequencing technology, should use established atlases to ask how cell type/tissue affects what optimal features are</a:t>
            </a:r>
          </a:p>
          <a:p>
            <a:r>
              <a:rPr lang="en-US" sz="2000" dirty="0">
                <a:latin typeface="AdvOTdd63dae3"/>
              </a:rPr>
              <a:t>Need to know ground truth for evaluating metrics, so should use simulated datasets where ground truth is known</a:t>
            </a:r>
          </a:p>
          <a:p>
            <a:r>
              <a:rPr lang="en-US" sz="2000" dirty="0">
                <a:effectLst/>
                <a:latin typeface="AdvOTdd63dae3"/>
              </a:rPr>
              <a:t>How many random feature sets were chosen as a </a:t>
            </a:r>
            <a:r>
              <a:rPr lang="en-US" sz="2000" dirty="0">
                <a:latin typeface="AdvOTdd63dae3"/>
              </a:rPr>
              <a:t>null? Random feature set should be matched for gene expression distributions, sequence-ability to be a fair null comparison</a:t>
            </a:r>
          </a:p>
          <a:p>
            <a:r>
              <a:rPr lang="en-US" sz="2000" dirty="0">
                <a:effectLst/>
                <a:latin typeface="AdvOTdd63dae3"/>
              </a:rPr>
              <a:t>Focus too much on droplet-based chemistry (especially as publicly available data for meta analyses aren’t all droplet-based)</a:t>
            </a:r>
          </a:p>
        </p:txBody>
      </p:sp>
    </p:spTree>
    <p:extLst>
      <p:ext uri="{BB962C8B-B14F-4D97-AF65-F5344CB8AC3E}">
        <p14:creationId xmlns:p14="http://schemas.microsoft.com/office/powerpoint/2010/main" val="1014005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775FC9-29D3-AB7B-E843-E4FC4D122B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F39DDF-B553-38E5-D896-715DCE44DCE3}"/>
              </a:ext>
            </a:extLst>
          </p:cNvPr>
          <p:cNvSpPr>
            <a:spLocks noGrp="1"/>
          </p:cNvSpPr>
          <p:nvPr>
            <p:ph type="title"/>
          </p:nvPr>
        </p:nvSpPr>
        <p:spPr/>
        <p:txBody>
          <a:bodyPr/>
          <a:lstStyle/>
          <a:p>
            <a:r>
              <a:rPr lang="en-US" dirty="0"/>
              <a:t>Goal: assess the impact of feature selection method on integration/mapping</a:t>
            </a:r>
          </a:p>
        </p:txBody>
      </p:sp>
      <p:sp>
        <p:nvSpPr>
          <p:cNvPr id="3" name="Content Placeholder 2">
            <a:extLst>
              <a:ext uri="{FF2B5EF4-FFF2-40B4-BE49-F238E27FC236}">
                <a16:creationId xmlns:a16="http://schemas.microsoft.com/office/drawing/2014/main" id="{8E0D50DF-C72C-E7FF-54E5-21D32871D0FE}"/>
              </a:ext>
            </a:extLst>
          </p:cNvPr>
          <p:cNvSpPr>
            <a:spLocks noGrp="1"/>
          </p:cNvSpPr>
          <p:nvPr>
            <p:ph idx="1"/>
          </p:nvPr>
        </p:nvSpPr>
        <p:spPr>
          <a:xfrm>
            <a:off x="838200" y="1825625"/>
            <a:ext cx="6119648" cy="4351338"/>
          </a:xfrm>
        </p:spPr>
        <p:txBody>
          <a:bodyPr>
            <a:normAutofit/>
          </a:bodyPr>
          <a:lstStyle/>
          <a:p>
            <a:r>
              <a:rPr lang="en-US" sz="2400" dirty="0">
                <a:latin typeface="AdvOTdd63dae3"/>
              </a:rPr>
              <a:t>Previously shown that using highly variable genes generally </a:t>
            </a:r>
            <a:r>
              <a:rPr lang="en-US" sz="2400" dirty="0">
                <a:latin typeface="AdvOTdd63dae3"/>
                <a:sym typeface="Wingdings" pitchFamily="2" charset="2"/>
              </a:rPr>
              <a:t>leads to better integrations</a:t>
            </a:r>
            <a:endParaRPr lang="en-US" sz="2400" dirty="0">
              <a:effectLst/>
              <a:latin typeface="AdvOTdd63dae3"/>
            </a:endParaRPr>
          </a:p>
          <a:p>
            <a:r>
              <a:rPr lang="en-US" sz="2400" dirty="0">
                <a:latin typeface="AdvOTdd63dae3"/>
              </a:rPr>
              <a:t>Other steps’ methods in </a:t>
            </a:r>
            <a:r>
              <a:rPr lang="en-US" sz="2400" dirty="0" err="1">
                <a:latin typeface="AdvOTdd63dae3"/>
              </a:rPr>
              <a:t>scRNAseq</a:t>
            </a:r>
            <a:r>
              <a:rPr lang="en-US" sz="2400" dirty="0">
                <a:latin typeface="AdvOTdd63dae3"/>
              </a:rPr>
              <a:t> analysis have been considered more in depth than feature selection</a:t>
            </a:r>
            <a:endParaRPr lang="en-US" sz="2400" dirty="0">
              <a:effectLst/>
              <a:latin typeface="AdvOTdd63dae3"/>
            </a:endParaRPr>
          </a:p>
          <a:p>
            <a:r>
              <a:rPr lang="en-US" sz="2400" dirty="0">
                <a:latin typeface="AdvOTdd63dae3"/>
              </a:rPr>
              <a:t>Important topic as all downstream steps rely on using a subset of features</a:t>
            </a:r>
            <a:endParaRPr lang="en-US" sz="2400" dirty="0">
              <a:effectLst/>
              <a:latin typeface="AdvOTdd63dae3"/>
            </a:endParaRPr>
          </a:p>
        </p:txBody>
      </p:sp>
      <p:pic>
        <p:nvPicPr>
          <p:cNvPr id="4" name="Picture 3">
            <a:extLst>
              <a:ext uri="{FF2B5EF4-FFF2-40B4-BE49-F238E27FC236}">
                <a16:creationId xmlns:a16="http://schemas.microsoft.com/office/drawing/2014/main" id="{170CDE67-90B2-9EC5-D061-C62970D9C3E0}"/>
              </a:ext>
            </a:extLst>
          </p:cNvPr>
          <p:cNvPicPr>
            <a:picLocks noChangeAspect="1"/>
          </p:cNvPicPr>
          <p:nvPr/>
        </p:nvPicPr>
        <p:blipFill>
          <a:blip r:embed="rId3"/>
          <a:stretch>
            <a:fillRect/>
          </a:stretch>
        </p:blipFill>
        <p:spPr>
          <a:xfrm>
            <a:off x="7059647" y="1675880"/>
            <a:ext cx="4806532" cy="4650828"/>
          </a:xfrm>
          <a:prstGeom prst="rect">
            <a:avLst/>
          </a:prstGeom>
        </p:spPr>
      </p:pic>
    </p:spTree>
    <p:extLst>
      <p:ext uri="{BB962C8B-B14F-4D97-AF65-F5344CB8AC3E}">
        <p14:creationId xmlns:p14="http://schemas.microsoft.com/office/powerpoint/2010/main" val="1906734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314132-138E-825C-0CA4-E1A039BDF4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E7E7A1-E8CC-1290-82B7-02CB66F5CC5E}"/>
              </a:ext>
            </a:extLst>
          </p:cNvPr>
          <p:cNvSpPr>
            <a:spLocks noGrp="1"/>
          </p:cNvSpPr>
          <p:nvPr>
            <p:ph type="title"/>
          </p:nvPr>
        </p:nvSpPr>
        <p:spPr/>
        <p:txBody>
          <a:bodyPr/>
          <a:lstStyle/>
          <a:p>
            <a:r>
              <a:rPr lang="en-US" dirty="0" err="1"/>
              <a:t>Nextflow</a:t>
            </a:r>
            <a:r>
              <a:rPr lang="en-US" dirty="0"/>
              <a:t> workflow overview</a:t>
            </a:r>
          </a:p>
        </p:txBody>
      </p:sp>
      <p:pic>
        <p:nvPicPr>
          <p:cNvPr id="3" name="Picture 2">
            <a:extLst>
              <a:ext uri="{FF2B5EF4-FFF2-40B4-BE49-F238E27FC236}">
                <a16:creationId xmlns:a16="http://schemas.microsoft.com/office/drawing/2014/main" id="{7EB93234-C8BE-484C-C162-EC4A3375195E}"/>
              </a:ext>
            </a:extLst>
          </p:cNvPr>
          <p:cNvPicPr>
            <a:picLocks noChangeAspect="1"/>
          </p:cNvPicPr>
          <p:nvPr/>
        </p:nvPicPr>
        <p:blipFill>
          <a:blip r:embed="rId3"/>
          <a:stretch>
            <a:fillRect/>
          </a:stretch>
        </p:blipFill>
        <p:spPr>
          <a:xfrm>
            <a:off x="4585614" y="1379705"/>
            <a:ext cx="7606386" cy="4351339"/>
          </a:xfrm>
          <a:prstGeom prst="rect">
            <a:avLst/>
          </a:prstGeom>
        </p:spPr>
      </p:pic>
      <p:sp>
        <p:nvSpPr>
          <p:cNvPr id="4" name="Content Placeholder 2">
            <a:extLst>
              <a:ext uri="{FF2B5EF4-FFF2-40B4-BE49-F238E27FC236}">
                <a16:creationId xmlns:a16="http://schemas.microsoft.com/office/drawing/2014/main" id="{65982C6E-5055-B728-F49D-C34DBC84B553}"/>
              </a:ext>
            </a:extLst>
          </p:cNvPr>
          <p:cNvSpPr>
            <a:spLocks noGrp="1"/>
          </p:cNvSpPr>
          <p:nvPr>
            <p:ph idx="1"/>
          </p:nvPr>
        </p:nvSpPr>
        <p:spPr>
          <a:xfrm>
            <a:off x="838199" y="1825624"/>
            <a:ext cx="4021899" cy="4919999"/>
          </a:xfrm>
        </p:spPr>
        <p:txBody>
          <a:bodyPr>
            <a:normAutofit fontScale="77500" lnSpcReduction="20000"/>
          </a:bodyPr>
          <a:lstStyle/>
          <a:p>
            <a:pPr marL="457200" indent="-457200">
              <a:buFont typeface="+mj-lt"/>
              <a:buAutoNum type="arabicPeriod"/>
            </a:pPr>
            <a:r>
              <a:rPr lang="en-US" sz="2400" dirty="0">
                <a:effectLst/>
                <a:latin typeface="AdvOTdd63dae3"/>
              </a:rPr>
              <a:t>Apply standard preprocessing (QC)</a:t>
            </a:r>
          </a:p>
          <a:p>
            <a:pPr marL="457200" indent="-457200">
              <a:buFont typeface="+mj-lt"/>
              <a:buAutoNum type="arabicPeriod"/>
            </a:pPr>
            <a:r>
              <a:rPr lang="en-US" sz="2400" dirty="0">
                <a:latin typeface="AdvOTdd63dae3"/>
              </a:rPr>
              <a:t>Split dataset into reference and query</a:t>
            </a:r>
          </a:p>
          <a:p>
            <a:pPr marL="457200" indent="-457200">
              <a:buFont typeface="+mj-lt"/>
              <a:buAutoNum type="arabicPeriod"/>
            </a:pPr>
            <a:r>
              <a:rPr lang="en-US" sz="2400" dirty="0">
                <a:effectLst/>
                <a:latin typeface="AdvOTdd63dae3"/>
              </a:rPr>
              <a:t>Apply feature selection methods to reference</a:t>
            </a:r>
          </a:p>
          <a:p>
            <a:pPr marL="457200" indent="-457200">
              <a:buFont typeface="+mj-lt"/>
              <a:buAutoNum type="arabicPeriod"/>
            </a:pPr>
            <a:r>
              <a:rPr lang="en-US" sz="2400" dirty="0">
                <a:latin typeface="AdvOTdd63dae3"/>
              </a:rPr>
              <a:t>Use feature sets for integration (single-cell variational interference, </a:t>
            </a:r>
            <a:r>
              <a:rPr lang="en-US" sz="2400" dirty="0" err="1">
                <a:latin typeface="AdvOTdd63dae3"/>
              </a:rPr>
              <a:t>scVI</a:t>
            </a:r>
            <a:r>
              <a:rPr lang="en-US" sz="2400" dirty="0">
                <a:latin typeface="AdvOTdd63dae3"/>
              </a:rPr>
              <a:t>)</a:t>
            </a:r>
          </a:p>
          <a:p>
            <a:pPr marL="457200" indent="-457200">
              <a:buFont typeface="+mj-lt"/>
              <a:buAutoNum type="arabicPeriod"/>
            </a:pPr>
            <a:r>
              <a:rPr lang="en-US" sz="2400" dirty="0">
                <a:effectLst/>
                <a:latin typeface="AdvOTdd63dae3"/>
              </a:rPr>
              <a:t>Map query to integrated reference using those feature sets</a:t>
            </a:r>
          </a:p>
          <a:p>
            <a:pPr marL="457200" indent="-457200">
              <a:buFont typeface="+mj-lt"/>
              <a:buAutoNum type="arabicPeriod"/>
            </a:pPr>
            <a:r>
              <a:rPr lang="en-US" sz="2400" dirty="0">
                <a:latin typeface="AdvOTdd63dae3"/>
              </a:rPr>
              <a:t>Use cell label classifier trained on integrated reference to transfer labels to query cells (scikit-learn)</a:t>
            </a:r>
          </a:p>
          <a:p>
            <a:pPr marL="457200" indent="-457200">
              <a:buFont typeface="+mj-lt"/>
              <a:buAutoNum type="arabicPeriod"/>
            </a:pPr>
            <a:r>
              <a:rPr lang="en-US" sz="2400" dirty="0">
                <a:latin typeface="AdvOTdd63dae3"/>
              </a:rPr>
              <a:t>Scale/aggregate metric scores</a:t>
            </a:r>
          </a:p>
          <a:p>
            <a:pPr marL="457200" indent="-457200">
              <a:buFont typeface="+mj-lt"/>
              <a:buAutoNum type="arabicPeriod"/>
            </a:pPr>
            <a:r>
              <a:rPr lang="en-US" sz="2400" dirty="0">
                <a:latin typeface="AdvOTdd63dae3"/>
              </a:rPr>
              <a:t>Rank methods after considering results from all datasets</a:t>
            </a:r>
          </a:p>
        </p:txBody>
      </p:sp>
    </p:spTree>
    <p:extLst>
      <p:ext uri="{BB962C8B-B14F-4D97-AF65-F5344CB8AC3E}">
        <p14:creationId xmlns:p14="http://schemas.microsoft.com/office/powerpoint/2010/main" val="3175923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561ADE-3605-1C47-71B6-6D9FC6C431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8B8804-F381-CD1E-5383-AE29CCC9A092}"/>
              </a:ext>
            </a:extLst>
          </p:cNvPr>
          <p:cNvSpPr>
            <a:spLocks noGrp="1"/>
          </p:cNvSpPr>
          <p:nvPr>
            <p:ph type="title"/>
          </p:nvPr>
        </p:nvSpPr>
        <p:spPr/>
        <p:txBody>
          <a:bodyPr/>
          <a:lstStyle/>
          <a:p>
            <a:r>
              <a:rPr lang="en-US" dirty="0"/>
              <a:t>Desired features of metrics for benchmarking integrations</a:t>
            </a:r>
          </a:p>
        </p:txBody>
      </p:sp>
      <p:sp>
        <p:nvSpPr>
          <p:cNvPr id="3" name="Content Placeholder 2">
            <a:extLst>
              <a:ext uri="{FF2B5EF4-FFF2-40B4-BE49-F238E27FC236}">
                <a16:creationId xmlns:a16="http://schemas.microsoft.com/office/drawing/2014/main" id="{37F35C98-824A-731C-FBEC-8E3CF4B43885}"/>
              </a:ext>
            </a:extLst>
          </p:cNvPr>
          <p:cNvSpPr>
            <a:spLocks noGrp="1"/>
          </p:cNvSpPr>
          <p:nvPr>
            <p:ph idx="1"/>
          </p:nvPr>
        </p:nvSpPr>
        <p:spPr>
          <a:xfrm>
            <a:off x="838200" y="1825624"/>
            <a:ext cx="11086578" cy="4800643"/>
          </a:xfrm>
        </p:spPr>
        <p:txBody>
          <a:bodyPr>
            <a:normAutofit/>
          </a:bodyPr>
          <a:lstStyle/>
          <a:p>
            <a:r>
              <a:rPr lang="en-US" sz="2400" dirty="0">
                <a:latin typeface="AdvOTdd63dae3"/>
              </a:rPr>
              <a:t>Non-redundant (orthogonal to other metrics)</a:t>
            </a:r>
          </a:p>
          <a:p>
            <a:r>
              <a:rPr lang="en-US" sz="2400" dirty="0">
                <a:latin typeface="AdvOTdd63dae3"/>
              </a:rPr>
              <a:t>Aren’t overly associated with technical factors</a:t>
            </a:r>
          </a:p>
          <a:p>
            <a:r>
              <a:rPr lang="en-US" sz="2400" dirty="0">
                <a:effectLst/>
                <a:latin typeface="AdvOTdd63dae3"/>
              </a:rPr>
              <a:t>Returns scores across whole output range</a:t>
            </a:r>
          </a:p>
          <a:p>
            <a:r>
              <a:rPr lang="en-US" sz="2400" dirty="0">
                <a:effectLst/>
                <a:latin typeface="AdvOTdd63dae3"/>
              </a:rPr>
              <a:t>Effectively measure performance</a:t>
            </a:r>
          </a:p>
        </p:txBody>
      </p:sp>
      <p:pic>
        <p:nvPicPr>
          <p:cNvPr id="5" name="Picture 4">
            <a:extLst>
              <a:ext uri="{FF2B5EF4-FFF2-40B4-BE49-F238E27FC236}">
                <a16:creationId xmlns:a16="http://schemas.microsoft.com/office/drawing/2014/main" id="{4BC1F081-77C1-5B3F-A75D-4EFEB540E2CE}"/>
              </a:ext>
            </a:extLst>
          </p:cNvPr>
          <p:cNvPicPr>
            <a:picLocks noChangeAspect="1"/>
          </p:cNvPicPr>
          <p:nvPr/>
        </p:nvPicPr>
        <p:blipFill>
          <a:blip r:embed="rId3"/>
          <a:stretch>
            <a:fillRect/>
          </a:stretch>
        </p:blipFill>
        <p:spPr>
          <a:xfrm>
            <a:off x="489438" y="3895405"/>
            <a:ext cx="11213123" cy="2597470"/>
          </a:xfrm>
          <a:prstGeom prst="rect">
            <a:avLst/>
          </a:prstGeom>
        </p:spPr>
      </p:pic>
    </p:spTree>
    <p:extLst>
      <p:ext uri="{BB962C8B-B14F-4D97-AF65-F5344CB8AC3E}">
        <p14:creationId xmlns:p14="http://schemas.microsoft.com/office/powerpoint/2010/main" val="3373352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0FDCF3-8E3B-C12F-03D6-DA8ED74104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B7853F-3D16-E829-1677-E5AA37AD4E17}"/>
              </a:ext>
            </a:extLst>
          </p:cNvPr>
          <p:cNvSpPr>
            <a:spLocks noGrp="1"/>
          </p:cNvSpPr>
          <p:nvPr>
            <p:ph type="title"/>
          </p:nvPr>
        </p:nvSpPr>
        <p:spPr/>
        <p:txBody>
          <a:bodyPr/>
          <a:lstStyle/>
          <a:p>
            <a:r>
              <a:rPr lang="en-US" dirty="0"/>
              <a:t>Performance categories measured by metrics</a:t>
            </a:r>
          </a:p>
        </p:txBody>
      </p:sp>
      <p:sp>
        <p:nvSpPr>
          <p:cNvPr id="3" name="Content Placeholder 2">
            <a:extLst>
              <a:ext uri="{FF2B5EF4-FFF2-40B4-BE49-F238E27FC236}">
                <a16:creationId xmlns:a16="http://schemas.microsoft.com/office/drawing/2014/main" id="{CE063F2A-722D-82E9-7857-C16391432917}"/>
              </a:ext>
            </a:extLst>
          </p:cNvPr>
          <p:cNvSpPr>
            <a:spLocks noGrp="1"/>
          </p:cNvSpPr>
          <p:nvPr>
            <p:ph idx="1"/>
          </p:nvPr>
        </p:nvSpPr>
        <p:spPr>
          <a:xfrm>
            <a:off x="838200" y="1825625"/>
            <a:ext cx="6652846" cy="4351338"/>
          </a:xfrm>
        </p:spPr>
        <p:txBody>
          <a:bodyPr>
            <a:normAutofit lnSpcReduction="10000"/>
          </a:bodyPr>
          <a:lstStyle/>
          <a:p>
            <a:r>
              <a:rPr lang="en-US" sz="2400" dirty="0">
                <a:effectLst/>
                <a:latin typeface="AdvOTdd63dae3"/>
              </a:rPr>
              <a:t>Integration</a:t>
            </a:r>
          </a:p>
          <a:p>
            <a:pPr lvl="1"/>
            <a:r>
              <a:rPr lang="en-US" sz="2000" dirty="0">
                <a:latin typeface="AdvOTdd63dae3"/>
              </a:rPr>
              <a:t>Batch: measures mixing between batches in reference</a:t>
            </a:r>
          </a:p>
          <a:p>
            <a:pPr lvl="1"/>
            <a:r>
              <a:rPr lang="en-US" sz="2000" dirty="0">
                <a:effectLst/>
                <a:latin typeface="AdvOTdd63dae3"/>
              </a:rPr>
              <a:t>Biology: measures if biological signals (cell labels) are conserved after integration</a:t>
            </a:r>
          </a:p>
          <a:p>
            <a:r>
              <a:rPr lang="en-US" sz="2400" dirty="0">
                <a:effectLst/>
                <a:latin typeface="AdvOTdd63dae3"/>
              </a:rPr>
              <a:t>Mapping quality: measures how well reference represents query and is able to merge it into same space</a:t>
            </a:r>
          </a:p>
          <a:p>
            <a:r>
              <a:rPr lang="en-US" sz="2400" dirty="0">
                <a:latin typeface="AdvOTdd63dae3"/>
              </a:rPr>
              <a:t>Classification (label transfer): measures how well classifier trained on reference can correctly predict labels for query cells</a:t>
            </a:r>
          </a:p>
          <a:p>
            <a:r>
              <a:rPr lang="en-US" sz="2400" dirty="0">
                <a:effectLst/>
                <a:latin typeface="AdvOTdd63dae3"/>
              </a:rPr>
              <a:t>Unseen population prediction: measure how mapping has affected cell labels present in query but deliberately left out of reference</a:t>
            </a:r>
          </a:p>
        </p:txBody>
      </p:sp>
      <p:pic>
        <p:nvPicPr>
          <p:cNvPr id="5" name="Picture 4">
            <a:extLst>
              <a:ext uri="{FF2B5EF4-FFF2-40B4-BE49-F238E27FC236}">
                <a16:creationId xmlns:a16="http://schemas.microsoft.com/office/drawing/2014/main" id="{A9B6A8F4-D83A-50BB-E21C-0DDC4706EB6C}"/>
              </a:ext>
            </a:extLst>
          </p:cNvPr>
          <p:cNvPicPr>
            <a:picLocks noChangeAspect="1"/>
          </p:cNvPicPr>
          <p:nvPr/>
        </p:nvPicPr>
        <p:blipFill>
          <a:blip r:embed="rId3"/>
          <a:stretch>
            <a:fillRect/>
          </a:stretch>
        </p:blipFill>
        <p:spPr>
          <a:xfrm>
            <a:off x="7906334" y="2701864"/>
            <a:ext cx="4285666" cy="2885610"/>
          </a:xfrm>
          <a:prstGeom prst="rect">
            <a:avLst/>
          </a:prstGeom>
        </p:spPr>
      </p:pic>
    </p:spTree>
    <p:extLst>
      <p:ext uri="{BB962C8B-B14F-4D97-AF65-F5344CB8AC3E}">
        <p14:creationId xmlns:p14="http://schemas.microsoft.com/office/powerpoint/2010/main" val="1753813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F4CA89-C0B7-F527-D29D-83EB579A9A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C05F1A-D990-9595-CD3C-174E052D3164}"/>
              </a:ext>
            </a:extLst>
          </p:cNvPr>
          <p:cNvSpPr>
            <a:spLocks noGrp="1"/>
          </p:cNvSpPr>
          <p:nvPr>
            <p:ph type="title"/>
          </p:nvPr>
        </p:nvSpPr>
        <p:spPr/>
        <p:txBody>
          <a:bodyPr/>
          <a:lstStyle/>
          <a:p>
            <a:r>
              <a:rPr lang="en-US" dirty="0"/>
              <a:t>Choosing metrics to use for benchmarking integrations</a:t>
            </a:r>
          </a:p>
        </p:txBody>
      </p:sp>
      <p:pic>
        <p:nvPicPr>
          <p:cNvPr id="5" name="Picture 4">
            <a:extLst>
              <a:ext uri="{FF2B5EF4-FFF2-40B4-BE49-F238E27FC236}">
                <a16:creationId xmlns:a16="http://schemas.microsoft.com/office/drawing/2014/main" id="{5F302E8A-95F4-789A-EE60-81AA72DC9B4A}"/>
              </a:ext>
            </a:extLst>
          </p:cNvPr>
          <p:cNvPicPr>
            <a:picLocks noChangeAspect="1"/>
          </p:cNvPicPr>
          <p:nvPr/>
        </p:nvPicPr>
        <p:blipFill>
          <a:blip r:embed="rId3"/>
          <a:stretch>
            <a:fillRect/>
          </a:stretch>
        </p:blipFill>
        <p:spPr>
          <a:xfrm>
            <a:off x="3825673" y="1246605"/>
            <a:ext cx="7913506" cy="5611395"/>
          </a:xfrm>
          <a:prstGeom prst="rect">
            <a:avLst/>
          </a:prstGeom>
        </p:spPr>
      </p:pic>
      <p:sp>
        <p:nvSpPr>
          <p:cNvPr id="3" name="Content Placeholder 2">
            <a:extLst>
              <a:ext uri="{FF2B5EF4-FFF2-40B4-BE49-F238E27FC236}">
                <a16:creationId xmlns:a16="http://schemas.microsoft.com/office/drawing/2014/main" id="{6212ACA3-B5B4-FCB2-0C83-54BBABBAD8DF}"/>
              </a:ext>
            </a:extLst>
          </p:cNvPr>
          <p:cNvSpPr>
            <a:spLocks noGrp="1"/>
          </p:cNvSpPr>
          <p:nvPr>
            <p:ph idx="1"/>
          </p:nvPr>
        </p:nvSpPr>
        <p:spPr>
          <a:xfrm>
            <a:off x="838200" y="1825625"/>
            <a:ext cx="3483279" cy="4351338"/>
          </a:xfrm>
        </p:spPr>
        <p:txBody>
          <a:bodyPr>
            <a:normAutofit fontScale="92500" lnSpcReduction="10000"/>
          </a:bodyPr>
          <a:lstStyle/>
          <a:p>
            <a:r>
              <a:rPr lang="en-US" sz="2400" dirty="0">
                <a:effectLst/>
                <a:latin typeface="AdvOTdd63dae3"/>
              </a:rPr>
              <a:t>Common reasons for excluding metrics</a:t>
            </a:r>
          </a:p>
          <a:p>
            <a:pPr lvl="1"/>
            <a:r>
              <a:rPr lang="en-US" sz="2000" dirty="0">
                <a:latin typeface="AdvOTdd63dae3"/>
              </a:rPr>
              <a:t>Limited (observed) effective range</a:t>
            </a:r>
          </a:p>
          <a:p>
            <a:pPr lvl="1"/>
            <a:r>
              <a:rPr lang="en-US" sz="2000" dirty="0">
                <a:effectLst/>
                <a:latin typeface="AdvOTdd63dae3"/>
              </a:rPr>
              <a:t>Correlated with other metrics in same type</a:t>
            </a:r>
            <a:r>
              <a:rPr lang="en-US" sz="2000" dirty="0">
                <a:latin typeface="AdvOTdd63dae3"/>
              </a:rPr>
              <a:t> (redundant)</a:t>
            </a:r>
          </a:p>
          <a:p>
            <a:pPr lvl="1"/>
            <a:r>
              <a:rPr lang="en-US" sz="2000" dirty="0">
                <a:effectLst/>
                <a:latin typeface="AdvOTdd63dae3"/>
              </a:rPr>
              <a:t>Inconsistent between datasets</a:t>
            </a:r>
          </a:p>
          <a:p>
            <a:pPr lvl="1"/>
            <a:r>
              <a:rPr lang="en-US" sz="2000" dirty="0">
                <a:latin typeface="AdvOTdd63dae3"/>
              </a:rPr>
              <a:t>Can’t be calculated for simulated datasets (cell cycle)</a:t>
            </a:r>
            <a:endParaRPr lang="en-US" sz="2400" dirty="0">
              <a:effectLst/>
              <a:latin typeface="AdvOTdd63dae3"/>
            </a:endParaRPr>
          </a:p>
          <a:p>
            <a:r>
              <a:rPr lang="en-US" sz="2400" dirty="0">
                <a:effectLst/>
                <a:latin typeface="AdvOTdd63dae3"/>
              </a:rPr>
              <a:t>Most non-mapping metrics positively correlate with number of features</a:t>
            </a:r>
          </a:p>
        </p:txBody>
      </p:sp>
    </p:spTree>
    <p:extLst>
      <p:ext uri="{BB962C8B-B14F-4D97-AF65-F5344CB8AC3E}">
        <p14:creationId xmlns:p14="http://schemas.microsoft.com/office/powerpoint/2010/main" val="764043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DCFB59-ED4C-ADB4-2A76-6FD807A377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84153B-9405-8EEF-7454-AF9CD74F249C}"/>
              </a:ext>
            </a:extLst>
          </p:cNvPr>
          <p:cNvSpPr>
            <a:spLocks noGrp="1"/>
          </p:cNvSpPr>
          <p:nvPr>
            <p:ph type="title"/>
          </p:nvPr>
        </p:nvSpPr>
        <p:spPr/>
        <p:txBody>
          <a:bodyPr>
            <a:normAutofit/>
          </a:bodyPr>
          <a:lstStyle/>
          <a:p>
            <a:r>
              <a:rPr lang="en-US" dirty="0"/>
              <a:t>Scaling metric values to have same range for each dataset</a:t>
            </a:r>
          </a:p>
        </p:txBody>
      </p:sp>
      <p:pic>
        <p:nvPicPr>
          <p:cNvPr id="3" name="Picture 2">
            <a:extLst>
              <a:ext uri="{FF2B5EF4-FFF2-40B4-BE49-F238E27FC236}">
                <a16:creationId xmlns:a16="http://schemas.microsoft.com/office/drawing/2014/main" id="{F4BE6A91-E30C-8296-5686-5773ED72737E}"/>
              </a:ext>
            </a:extLst>
          </p:cNvPr>
          <p:cNvPicPr>
            <a:picLocks noChangeAspect="1"/>
          </p:cNvPicPr>
          <p:nvPr/>
        </p:nvPicPr>
        <p:blipFill>
          <a:blip r:embed="rId3"/>
          <a:stretch>
            <a:fillRect/>
          </a:stretch>
        </p:blipFill>
        <p:spPr>
          <a:xfrm>
            <a:off x="388283" y="1855108"/>
            <a:ext cx="11089341" cy="4488542"/>
          </a:xfrm>
          <a:prstGeom prst="rect">
            <a:avLst/>
          </a:prstGeom>
        </p:spPr>
      </p:pic>
    </p:spTree>
    <p:extLst>
      <p:ext uri="{BB962C8B-B14F-4D97-AF65-F5344CB8AC3E}">
        <p14:creationId xmlns:p14="http://schemas.microsoft.com/office/powerpoint/2010/main" val="517612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BCDA3A-2545-7869-D1D6-497B7D07A7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0F9D64-0387-F4B1-AA5B-C441EBB35160}"/>
              </a:ext>
            </a:extLst>
          </p:cNvPr>
          <p:cNvSpPr>
            <a:spLocks noGrp="1"/>
          </p:cNvSpPr>
          <p:nvPr>
            <p:ph type="title"/>
          </p:nvPr>
        </p:nvSpPr>
        <p:spPr/>
        <p:txBody>
          <a:bodyPr/>
          <a:lstStyle/>
          <a:p>
            <a:r>
              <a:rPr lang="en-US" dirty="0"/>
              <a:t>Weighted mean of task scores for overall method score</a:t>
            </a:r>
          </a:p>
        </p:txBody>
      </p:sp>
      <p:pic>
        <p:nvPicPr>
          <p:cNvPr id="6" name="Picture 5">
            <a:extLst>
              <a:ext uri="{FF2B5EF4-FFF2-40B4-BE49-F238E27FC236}">
                <a16:creationId xmlns:a16="http://schemas.microsoft.com/office/drawing/2014/main" id="{6A37789C-8E05-34B8-1784-894AA3C266F3}"/>
              </a:ext>
            </a:extLst>
          </p:cNvPr>
          <p:cNvPicPr>
            <a:picLocks noChangeAspect="1"/>
          </p:cNvPicPr>
          <p:nvPr/>
        </p:nvPicPr>
        <p:blipFill>
          <a:blip r:embed="rId3"/>
          <a:stretch>
            <a:fillRect/>
          </a:stretch>
        </p:blipFill>
        <p:spPr>
          <a:xfrm>
            <a:off x="838199" y="1816531"/>
            <a:ext cx="10515599" cy="4536939"/>
          </a:xfrm>
          <a:prstGeom prst="rect">
            <a:avLst/>
          </a:prstGeom>
        </p:spPr>
      </p:pic>
      <p:sp>
        <p:nvSpPr>
          <p:cNvPr id="3" name="TextBox 2">
            <a:extLst>
              <a:ext uri="{FF2B5EF4-FFF2-40B4-BE49-F238E27FC236}">
                <a16:creationId xmlns:a16="http://schemas.microsoft.com/office/drawing/2014/main" id="{5AC70F34-A200-E844-BB0C-191D4344FE9F}"/>
              </a:ext>
            </a:extLst>
          </p:cNvPr>
          <p:cNvSpPr txBox="1"/>
          <p:nvPr/>
        </p:nvSpPr>
        <p:spPr>
          <a:xfrm>
            <a:off x="425886" y="5512968"/>
            <a:ext cx="3577839" cy="369332"/>
          </a:xfrm>
          <a:prstGeom prst="rect">
            <a:avLst/>
          </a:prstGeom>
          <a:noFill/>
        </p:spPr>
        <p:txBody>
          <a:bodyPr wrap="none" rtlCol="0">
            <a:spAutoFit/>
          </a:bodyPr>
          <a:lstStyle/>
          <a:p>
            <a:r>
              <a:rPr lang="en-US" dirty="0"/>
              <a:t>Final overall score (weighted mean):</a:t>
            </a:r>
          </a:p>
        </p:txBody>
      </p:sp>
      <p:sp>
        <p:nvSpPr>
          <p:cNvPr id="4" name="TextBox 3">
            <a:extLst>
              <a:ext uri="{FF2B5EF4-FFF2-40B4-BE49-F238E27FC236}">
                <a16:creationId xmlns:a16="http://schemas.microsoft.com/office/drawing/2014/main" id="{7F911930-4AA4-52FC-6191-ED50CE6D591A}"/>
              </a:ext>
            </a:extLst>
          </p:cNvPr>
          <p:cNvSpPr txBox="1"/>
          <p:nvPr/>
        </p:nvSpPr>
        <p:spPr>
          <a:xfrm>
            <a:off x="576198" y="2229633"/>
            <a:ext cx="1352230" cy="369332"/>
          </a:xfrm>
          <a:prstGeom prst="rect">
            <a:avLst/>
          </a:prstGeom>
          <a:noFill/>
        </p:spPr>
        <p:txBody>
          <a:bodyPr wrap="none" rtlCol="0">
            <a:spAutoFit/>
          </a:bodyPr>
          <a:lstStyle/>
          <a:p>
            <a:r>
              <a:rPr lang="en-US" dirty="0"/>
              <a:t>hypothetical</a:t>
            </a:r>
          </a:p>
        </p:txBody>
      </p:sp>
      <p:sp>
        <p:nvSpPr>
          <p:cNvPr id="5" name="TextBox 4">
            <a:extLst>
              <a:ext uri="{FF2B5EF4-FFF2-40B4-BE49-F238E27FC236}">
                <a16:creationId xmlns:a16="http://schemas.microsoft.com/office/drawing/2014/main" id="{30A6D5D3-722B-BCB9-5F61-DCF88F9ADAFB}"/>
              </a:ext>
            </a:extLst>
          </p:cNvPr>
          <p:cNvSpPr txBox="1"/>
          <p:nvPr/>
        </p:nvSpPr>
        <p:spPr>
          <a:xfrm>
            <a:off x="576198" y="4547206"/>
            <a:ext cx="1352230" cy="369332"/>
          </a:xfrm>
          <a:prstGeom prst="rect">
            <a:avLst/>
          </a:prstGeom>
          <a:noFill/>
        </p:spPr>
        <p:txBody>
          <a:bodyPr wrap="none" rtlCol="0">
            <a:spAutoFit/>
          </a:bodyPr>
          <a:lstStyle/>
          <a:p>
            <a:r>
              <a:rPr lang="en-US" dirty="0"/>
              <a:t>hypothetical</a:t>
            </a:r>
          </a:p>
        </p:txBody>
      </p:sp>
    </p:spTree>
    <p:extLst>
      <p:ext uri="{BB962C8B-B14F-4D97-AF65-F5344CB8AC3E}">
        <p14:creationId xmlns:p14="http://schemas.microsoft.com/office/powerpoint/2010/main" val="918627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A4F9E3-0E30-D911-903B-669E3F87D2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30EEDB-1459-03CB-D171-5EE35E2ECC01}"/>
              </a:ext>
            </a:extLst>
          </p:cNvPr>
          <p:cNvSpPr>
            <a:spLocks noGrp="1"/>
          </p:cNvSpPr>
          <p:nvPr>
            <p:ph type="title"/>
          </p:nvPr>
        </p:nvSpPr>
        <p:spPr/>
        <p:txBody>
          <a:bodyPr/>
          <a:lstStyle/>
          <a:p>
            <a:r>
              <a:rPr lang="en-US" dirty="0"/>
              <a:t>Effect of the number of selected features</a:t>
            </a:r>
          </a:p>
        </p:txBody>
      </p:sp>
      <p:pic>
        <p:nvPicPr>
          <p:cNvPr id="3" name="Picture 2">
            <a:extLst>
              <a:ext uri="{FF2B5EF4-FFF2-40B4-BE49-F238E27FC236}">
                <a16:creationId xmlns:a16="http://schemas.microsoft.com/office/drawing/2014/main" id="{B4BFDA43-8C50-CB4E-78AB-611C61011303}"/>
              </a:ext>
            </a:extLst>
          </p:cNvPr>
          <p:cNvPicPr>
            <a:picLocks noChangeAspect="1"/>
          </p:cNvPicPr>
          <p:nvPr/>
        </p:nvPicPr>
        <p:blipFill>
          <a:blip r:embed="rId3"/>
          <a:stretch>
            <a:fillRect/>
          </a:stretch>
        </p:blipFill>
        <p:spPr>
          <a:xfrm>
            <a:off x="1744744" y="1332916"/>
            <a:ext cx="8143875" cy="5525084"/>
          </a:xfrm>
          <a:prstGeom prst="rect">
            <a:avLst/>
          </a:prstGeom>
        </p:spPr>
      </p:pic>
    </p:spTree>
    <p:extLst>
      <p:ext uri="{BB962C8B-B14F-4D97-AF65-F5344CB8AC3E}">
        <p14:creationId xmlns:p14="http://schemas.microsoft.com/office/powerpoint/2010/main" val="34534491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18161</TotalTime>
  <Words>2782</Words>
  <Application>Microsoft Macintosh PowerPoint</Application>
  <PresentationFormat>Widescreen</PresentationFormat>
  <Paragraphs>234</Paragraphs>
  <Slides>19</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-apple-system</vt:lpstr>
      <vt:lpstr>AdvOTdd63dae3</vt:lpstr>
      <vt:lpstr>Arial</vt:lpstr>
      <vt:lpstr>Calibri</vt:lpstr>
      <vt:lpstr>Calibri Light</vt:lpstr>
      <vt:lpstr>Harding</vt:lpstr>
      <vt:lpstr>Helvetica</vt:lpstr>
      <vt:lpstr>Office Theme</vt:lpstr>
      <vt:lpstr>Journal club</vt:lpstr>
      <vt:lpstr>Goal: assess the impact of feature selection method on integration/mapping</vt:lpstr>
      <vt:lpstr>Nextflow workflow overview</vt:lpstr>
      <vt:lpstr>Desired features of metrics for benchmarking integrations</vt:lpstr>
      <vt:lpstr>Performance categories measured by metrics</vt:lpstr>
      <vt:lpstr>Choosing metrics to use for benchmarking integrations</vt:lpstr>
      <vt:lpstr>Scaling metric values to have same range for each dataset</vt:lpstr>
      <vt:lpstr>Weighted mean of task scores for overall method score</vt:lpstr>
      <vt:lpstr>Effect of the number of selected features</vt:lpstr>
      <vt:lpstr>Types of feature selection methods</vt:lpstr>
      <vt:lpstr>Summary of method performances by metric type</vt:lpstr>
      <vt:lpstr>Overlap of features selected by different methods</vt:lpstr>
      <vt:lpstr>Dynamic and batch-aware methods</vt:lpstr>
      <vt:lpstr>In large-scale integrations, subsetting to specific lineages doesn’t improve performance</vt:lpstr>
      <vt:lpstr>Specific look at unseen population detection (not better with HLCA subsets)</vt:lpstr>
      <vt:lpstr>Takeaways</vt:lpstr>
      <vt:lpstr>Reasons for excluding metrics</vt:lpstr>
      <vt:lpstr>Datasets analyzed</vt:lpstr>
      <vt:lpstr>Concerns brought up in peer review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3994</cp:revision>
  <dcterms:created xsi:type="dcterms:W3CDTF">2023-09-15T17:40:02Z</dcterms:created>
  <dcterms:modified xsi:type="dcterms:W3CDTF">2025-03-31T21:00:46Z</dcterms:modified>
</cp:coreProperties>
</file>

<file path=docProps/thumbnail.jpeg>
</file>